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 id="2147483673" r:id="rId3"/>
    <p:sldMasterId id="2147483679" r:id="rId4"/>
  </p:sldMasterIdLst>
  <p:notesMasterIdLst>
    <p:notesMasterId r:id="rId26"/>
  </p:notesMasterIdLst>
  <p:handoutMasterIdLst>
    <p:handoutMasterId r:id="rId27"/>
  </p:handoutMasterIdLst>
  <p:sldIdLst>
    <p:sldId id="466" r:id="rId5"/>
    <p:sldId id="4034" r:id="rId6"/>
    <p:sldId id="4018" r:id="rId7"/>
    <p:sldId id="4020" r:id="rId8"/>
    <p:sldId id="4021" r:id="rId9"/>
    <p:sldId id="4000" r:id="rId10"/>
    <p:sldId id="4005" r:id="rId11"/>
    <p:sldId id="4009" r:id="rId12"/>
    <p:sldId id="888" r:id="rId13"/>
    <p:sldId id="926" r:id="rId14"/>
    <p:sldId id="4012" r:id="rId15"/>
    <p:sldId id="4032" r:id="rId16"/>
    <p:sldId id="4033" r:id="rId17"/>
    <p:sldId id="4035" r:id="rId18"/>
    <p:sldId id="4043" r:id="rId19"/>
    <p:sldId id="4044" r:id="rId20"/>
    <p:sldId id="4045" r:id="rId21"/>
    <p:sldId id="4042" r:id="rId22"/>
    <p:sldId id="396" r:id="rId23"/>
    <p:sldId id="4041" r:id="rId24"/>
    <p:sldId id="395"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123.Org" initials="S"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F3"/>
    <a:srgbClr val="FFFF00"/>
    <a:srgbClr val="FFFFFF"/>
    <a:srgbClr val="4472C4"/>
    <a:srgbClr val="FFEEBE"/>
    <a:srgbClr val="F17475"/>
    <a:srgbClr val="ED7D31"/>
    <a:srgbClr val="CFD5EA"/>
    <a:srgbClr val="01B3C5"/>
    <a:srgbClr val="FB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6357" autoAdjust="0"/>
  </p:normalViewPr>
  <p:slideViewPr>
    <p:cSldViewPr snapToGrid="0">
      <p:cViewPr varScale="1">
        <p:scale>
          <a:sx n="114" d="100"/>
          <a:sy n="114" d="100"/>
        </p:scale>
        <p:origin x="540" y="102"/>
      </p:cViewPr>
      <p:guideLst>
        <p:guide orient="horz" pos="2001"/>
        <p:guide pos="3795"/>
      </p:guideLst>
    </p:cSldViewPr>
  </p:slideViewPr>
  <p:notesTextViewPr>
    <p:cViewPr>
      <p:scale>
        <a:sx n="3" d="2"/>
        <a:sy n="3" d="2"/>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DC292-FC30-4A62-B1FF-50E4046D2F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2453FC89-2742-4903-BE71-1D4D4A606984}">
      <dgm:prSet phldrT="[文本]"/>
      <dgm:spPr/>
      <dgm:t>
        <a:bodyPr/>
        <a:lstStyle/>
        <a:p>
          <a:r>
            <a:rPr lang="en-US" altLang="zh-CN" dirty="0"/>
            <a:t>1.</a:t>
          </a:r>
          <a:r>
            <a:rPr lang="zh-CN" altLang="en-US" dirty="0"/>
            <a:t>系统模型</a:t>
          </a:r>
        </a:p>
      </dgm:t>
    </dgm:pt>
    <dgm:pt modelId="{DCFF006B-A9DE-46FE-A9FF-39608889CE0C}" type="parTrans" cxnId="{1C7DB055-7084-4DB2-BD85-0A1063E439B8}">
      <dgm:prSet/>
      <dgm:spPr/>
      <dgm:t>
        <a:bodyPr/>
        <a:lstStyle/>
        <a:p>
          <a:endParaRPr lang="zh-CN" altLang="en-US"/>
        </a:p>
      </dgm:t>
    </dgm:pt>
    <dgm:pt modelId="{DC475CF3-0B1B-46CA-A552-A6ED40DC9278}" type="sibTrans" cxnId="{1C7DB055-7084-4DB2-BD85-0A1063E439B8}">
      <dgm:prSet/>
      <dgm:spPr/>
      <dgm:t>
        <a:bodyPr/>
        <a:lstStyle/>
        <a:p>
          <a:endParaRPr lang="zh-CN" altLang="en-US"/>
        </a:p>
      </dgm:t>
    </dgm:pt>
    <dgm:pt modelId="{35FD9B7E-42FE-4729-ACDA-961AA588B046}">
      <dgm:prSet phldrT="[文本]"/>
      <dgm:spPr/>
      <dgm:t>
        <a:bodyPr/>
        <a:lstStyle/>
        <a:p>
          <a:r>
            <a:rPr lang="en-US" altLang="zh-CN" dirty="0"/>
            <a:t>2.</a:t>
          </a:r>
          <a:r>
            <a:rPr lang="zh-CN" altLang="en-US" dirty="0"/>
            <a:t>信息价值定义</a:t>
          </a:r>
        </a:p>
      </dgm:t>
    </dgm:pt>
    <dgm:pt modelId="{7A9BA934-91D0-4E48-919F-B1CC81502F14}" type="parTrans" cxnId="{5CE55A89-E814-4BE5-B279-EAFC7A42AFD4}">
      <dgm:prSet/>
      <dgm:spPr/>
      <dgm:t>
        <a:bodyPr/>
        <a:lstStyle/>
        <a:p>
          <a:endParaRPr lang="zh-CN" altLang="en-US"/>
        </a:p>
      </dgm:t>
    </dgm:pt>
    <dgm:pt modelId="{D28AD65E-7DE7-4901-A491-81A503D074E8}" type="sibTrans" cxnId="{5CE55A89-E814-4BE5-B279-EAFC7A42AFD4}">
      <dgm:prSet/>
      <dgm:spPr/>
      <dgm:t>
        <a:bodyPr/>
        <a:lstStyle/>
        <a:p>
          <a:endParaRPr lang="zh-CN" altLang="en-US"/>
        </a:p>
      </dgm:t>
    </dgm:pt>
    <dgm:pt modelId="{91217662-94D1-4590-9E38-AD4AB5490656}">
      <dgm:prSet phldrT="[文本]" custT="1"/>
      <dgm:spPr/>
      <dgm:t>
        <a:bodyPr/>
        <a:lstStyle/>
        <a:p>
          <a:r>
            <a:rPr lang="en-US" altLang="zh-CN" sz="2300" kern="1200" dirty="0"/>
            <a:t>3.</a:t>
          </a:r>
          <a:r>
            <a:rPr lang="zh-CN" altLang="en-US" sz="2300" kern="1200" noProof="1">
              <a:solidFill>
                <a:srgbClr val="000000">
                  <a:hueOff val="0"/>
                  <a:satOff val="0"/>
                  <a:lumOff val="0"/>
                  <a:alphaOff val="0"/>
                </a:srgbClr>
              </a:solidFill>
              <a:latin typeface="Arial"/>
              <a:ea typeface="宋体"/>
              <a:cs typeface="+mn-cs"/>
            </a:rPr>
            <a:t>面向信息价值的按需调度</a:t>
          </a:r>
          <a:endParaRPr lang="zh-CN" altLang="en-US" sz="2300" kern="1200" dirty="0">
            <a:solidFill>
              <a:srgbClr val="000000">
                <a:hueOff val="0"/>
                <a:satOff val="0"/>
                <a:lumOff val="0"/>
                <a:alphaOff val="0"/>
              </a:srgbClr>
            </a:solidFill>
            <a:latin typeface="Arial"/>
            <a:ea typeface="宋体"/>
            <a:cs typeface="+mn-cs"/>
          </a:endParaRPr>
        </a:p>
      </dgm:t>
    </dgm:pt>
    <dgm:pt modelId="{1B000BB9-F695-4CF9-84BF-4D49D0F7787D}" type="parTrans" cxnId="{D9BBCCCF-9969-4E67-A958-069D3F5FFE33}">
      <dgm:prSet/>
      <dgm:spPr/>
      <dgm:t>
        <a:bodyPr/>
        <a:lstStyle/>
        <a:p>
          <a:endParaRPr lang="zh-CN" altLang="en-US"/>
        </a:p>
      </dgm:t>
    </dgm:pt>
    <dgm:pt modelId="{C74B2555-7ED6-48D0-92E7-4AACAE08BAA0}" type="sibTrans" cxnId="{D9BBCCCF-9969-4E67-A958-069D3F5FFE33}">
      <dgm:prSet/>
      <dgm:spPr/>
      <dgm:t>
        <a:bodyPr/>
        <a:lstStyle/>
        <a:p>
          <a:endParaRPr lang="zh-CN" altLang="en-US"/>
        </a:p>
      </dgm:t>
    </dgm:pt>
    <dgm:pt modelId="{E2BADBC2-9F3B-4ED3-BBAB-27C1ED26E16D}">
      <dgm:prSet phldrT="[文本]"/>
      <dgm:spPr/>
      <dgm:t>
        <a:bodyPr/>
        <a:lstStyle/>
        <a:p>
          <a:r>
            <a:rPr lang="en-US" altLang="zh-CN" dirty="0"/>
            <a:t>4.</a:t>
          </a:r>
          <a:r>
            <a:rPr lang="zh-CN" altLang="en-US" dirty="0"/>
            <a:t>仿真结果</a:t>
          </a:r>
        </a:p>
      </dgm:t>
    </dgm:pt>
    <dgm:pt modelId="{B5A32CAF-7E4B-4D3F-B1F5-725A4D99F13A}" type="parTrans" cxnId="{B3082774-13E0-4E86-BCF9-23E3FD6C55CD}">
      <dgm:prSet/>
      <dgm:spPr/>
      <dgm:t>
        <a:bodyPr/>
        <a:lstStyle/>
        <a:p>
          <a:endParaRPr lang="zh-CN" altLang="en-US"/>
        </a:p>
      </dgm:t>
    </dgm:pt>
    <dgm:pt modelId="{B1A7C66E-0158-4EF5-B8DF-18033CCBF6B3}" type="sibTrans" cxnId="{B3082774-13E0-4E86-BCF9-23E3FD6C55CD}">
      <dgm:prSet/>
      <dgm:spPr/>
      <dgm:t>
        <a:bodyPr/>
        <a:lstStyle/>
        <a:p>
          <a:endParaRPr lang="zh-CN" altLang="en-US"/>
        </a:p>
      </dgm:t>
    </dgm:pt>
    <dgm:pt modelId="{99124A5A-3C6A-401A-8A40-CCF8AFC51D35}">
      <dgm:prSet phldrT="[文本]"/>
      <dgm:spPr/>
      <dgm:t>
        <a:bodyPr/>
        <a:lstStyle/>
        <a:p>
          <a:r>
            <a:rPr lang="en-US" altLang="zh-CN" dirty="0"/>
            <a:t>5.</a:t>
          </a:r>
          <a:r>
            <a:rPr lang="zh-CN" altLang="en-US" dirty="0"/>
            <a:t>基于信息紧迫度的网络资源调度</a:t>
          </a:r>
        </a:p>
      </dgm:t>
    </dgm:pt>
    <dgm:pt modelId="{9813CFC4-9528-4C6C-B7D0-099BFB96A82D}" type="parTrans" cxnId="{AA7824DA-3FB2-4C8B-A230-F7196970076D}">
      <dgm:prSet/>
      <dgm:spPr/>
      <dgm:t>
        <a:bodyPr/>
        <a:lstStyle/>
        <a:p>
          <a:endParaRPr lang="zh-CN" altLang="en-US"/>
        </a:p>
      </dgm:t>
    </dgm:pt>
    <dgm:pt modelId="{1898B44D-1A13-4311-93DF-0FBA54F052F1}" type="sibTrans" cxnId="{AA7824DA-3FB2-4C8B-A230-F7196970076D}">
      <dgm:prSet/>
      <dgm:spPr/>
      <dgm:t>
        <a:bodyPr/>
        <a:lstStyle/>
        <a:p>
          <a:endParaRPr lang="zh-CN" altLang="en-US"/>
        </a:p>
      </dgm:t>
    </dgm:pt>
    <dgm:pt modelId="{D453A70D-C084-4079-889E-6FAB96877EBD}" type="pres">
      <dgm:prSet presAssocID="{912DC292-FC30-4A62-B1FF-50E4046D2F6B}" presName="linear" presStyleCnt="0">
        <dgm:presLayoutVars>
          <dgm:dir/>
          <dgm:animLvl val="lvl"/>
          <dgm:resizeHandles val="exact"/>
        </dgm:presLayoutVars>
      </dgm:prSet>
      <dgm:spPr/>
    </dgm:pt>
    <dgm:pt modelId="{90930BD6-933C-4E46-A275-A364B79D8899}" type="pres">
      <dgm:prSet presAssocID="{2453FC89-2742-4903-BE71-1D4D4A606984}" presName="parentLin" presStyleCnt="0"/>
      <dgm:spPr/>
    </dgm:pt>
    <dgm:pt modelId="{75E48D7B-5170-4112-BA67-539552A3EB37}" type="pres">
      <dgm:prSet presAssocID="{2453FC89-2742-4903-BE71-1D4D4A606984}" presName="parentLeftMargin" presStyleLbl="node1" presStyleIdx="0" presStyleCnt="5"/>
      <dgm:spPr/>
    </dgm:pt>
    <dgm:pt modelId="{9B6C55F4-9F36-460F-9717-C081036C0CD2}" type="pres">
      <dgm:prSet presAssocID="{2453FC89-2742-4903-BE71-1D4D4A606984}" presName="parentText" presStyleLbl="node1" presStyleIdx="0" presStyleCnt="5">
        <dgm:presLayoutVars>
          <dgm:chMax val="0"/>
          <dgm:bulletEnabled val="1"/>
        </dgm:presLayoutVars>
      </dgm:prSet>
      <dgm:spPr/>
    </dgm:pt>
    <dgm:pt modelId="{EEEBAC90-1F62-4BBA-86A0-E1DA9C78553D}" type="pres">
      <dgm:prSet presAssocID="{2453FC89-2742-4903-BE71-1D4D4A606984}" presName="negativeSpace" presStyleCnt="0"/>
      <dgm:spPr/>
    </dgm:pt>
    <dgm:pt modelId="{53BA4DD2-795D-4422-8CF4-CB947E6E5753}" type="pres">
      <dgm:prSet presAssocID="{2453FC89-2742-4903-BE71-1D4D4A606984}" presName="childText" presStyleLbl="conFgAcc1" presStyleIdx="0" presStyleCnt="5">
        <dgm:presLayoutVars>
          <dgm:bulletEnabled val="1"/>
        </dgm:presLayoutVars>
      </dgm:prSet>
      <dgm:spPr/>
    </dgm:pt>
    <dgm:pt modelId="{21D4CF96-068B-4A78-B29F-08CD95B0E944}" type="pres">
      <dgm:prSet presAssocID="{DC475CF3-0B1B-46CA-A552-A6ED40DC9278}" presName="spaceBetweenRectangles" presStyleCnt="0"/>
      <dgm:spPr/>
    </dgm:pt>
    <dgm:pt modelId="{4FE60E0A-A2C9-4402-BC0C-89640690504E}" type="pres">
      <dgm:prSet presAssocID="{35FD9B7E-42FE-4729-ACDA-961AA588B046}" presName="parentLin" presStyleCnt="0"/>
      <dgm:spPr/>
    </dgm:pt>
    <dgm:pt modelId="{6477DD76-F867-459D-B8C6-3F312F5418F1}" type="pres">
      <dgm:prSet presAssocID="{35FD9B7E-42FE-4729-ACDA-961AA588B046}" presName="parentLeftMargin" presStyleLbl="node1" presStyleIdx="0" presStyleCnt="5"/>
      <dgm:spPr/>
    </dgm:pt>
    <dgm:pt modelId="{DF504391-4E97-470A-874E-76693679CAFA}" type="pres">
      <dgm:prSet presAssocID="{35FD9B7E-42FE-4729-ACDA-961AA588B046}" presName="parentText" presStyleLbl="node1" presStyleIdx="1" presStyleCnt="5">
        <dgm:presLayoutVars>
          <dgm:chMax val="0"/>
          <dgm:bulletEnabled val="1"/>
        </dgm:presLayoutVars>
      </dgm:prSet>
      <dgm:spPr/>
    </dgm:pt>
    <dgm:pt modelId="{D75924DA-F938-41E2-B23C-F3532E241073}" type="pres">
      <dgm:prSet presAssocID="{35FD9B7E-42FE-4729-ACDA-961AA588B046}" presName="negativeSpace" presStyleCnt="0"/>
      <dgm:spPr/>
    </dgm:pt>
    <dgm:pt modelId="{AE57DAD8-2246-458D-A07E-F0901F2DC8E3}" type="pres">
      <dgm:prSet presAssocID="{35FD9B7E-42FE-4729-ACDA-961AA588B046}" presName="childText" presStyleLbl="conFgAcc1" presStyleIdx="1" presStyleCnt="5">
        <dgm:presLayoutVars>
          <dgm:bulletEnabled val="1"/>
        </dgm:presLayoutVars>
      </dgm:prSet>
      <dgm:spPr/>
    </dgm:pt>
    <dgm:pt modelId="{B46A8BF3-6891-44D2-AF6D-3D4E2C214F19}" type="pres">
      <dgm:prSet presAssocID="{D28AD65E-7DE7-4901-A491-81A503D074E8}" presName="spaceBetweenRectangles" presStyleCnt="0"/>
      <dgm:spPr/>
    </dgm:pt>
    <dgm:pt modelId="{CCE29025-2BDC-475D-8031-42B17246166C}" type="pres">
      <dgm:prSet presAssocID="{91217662-94D1-4590-9E38-AD4AB5490656}" presName="parentLin" presStyleCnt="0"/>
      <dgm:spPr/>
    </dgm:pt>
    <dgm:pt modelId="{961B78C8-1017-4829-9AE3-173912F4A6E9}" type="pres">
      <dgm:prSet presAssocID="{91217662-94D1-4590-9E38-AD4AB5490656}" presName="parentLeftMargin" presStyleLbl="node1" presStyleIdx="1" presStyleCnt="5"/>
      <dgm:spPr/>
    </dgm:pt>
    <dgm:pt modelId="{E0223947-5280-45F9-BF0B-C4D36EAB5E3D}" type="pres">
      <dgm:prSet presAssocID="{91217662-94D1-4590-9E38-AD4AB5490656}" presName="parentText" presStyleLbl="node1" presStyleIdx="2" presStyleCnt="5">
        <dgm:presLayoutVars>
          <dgm:chMax val="0"/>
          <dgm:bulletEnabled val="1"/>
        </dgm:presLayoutVars>
      </dgm:prSet>
      <dgm:spPr/>
    </dgm:pt>
    <dgm:pt modelId="{F4FF36CC-2B20-4273-B9DE-CBECEFEE0650}" type="pres">
      <dgm:prSet presAssocID="{91217662-94D1-4590-9E38-AD4AB5490656}" presName="negativeSpace" presStyleCnt="0"/>
      <dgm:spPr/>
    </dgm:pt>
    <dgm:pt modelId="{AB4C8A46-D312-451B-9453-FC89F184FFD3}" type="pres">
      <dgm:prSet presAssocID="{91217662-94D1-4590-9E38-AD4AB5490656}" presName="childText" presStyleLbl="conFgAcc1" presStyleIdx="2" presStyleCnt="5">
        <dgm:presLayoutVars>
          <dgm:bulletEnabled val="1"/>
        </dgm:presLayoutVars>
      </dgm:prSet>
      <dgm:spPr/>
    </dgm:pt>
    <dgm:pt modelId="{ED5718DE-BC7F-4C00-8842-70A5A6103C41}" type="pres">
      <dgm:prSet presAssocID="{C74B2555-7ED6-48D0-92E7-4AACAE08BAA0}" presName="spaceBetweenRectangles" presStyleCnt="0"/>
      <dgm:spPr/>
    </dgm:pt>
    <dgm:pt modelId="{4E0271A0-AF9B-49D7-9457-5C3EA39C5735}" type="pres">
      <dgm:prSet presAssocID="{E2BADBC2-9F3B-4ED3-BBAB-27C1ED26E16D}" presName="parentLin" presStyleCnt="0"/>
      <dgm:spPr/>
    </dgm:pt>
    <dgm:pt modelId="{E9A37EFF-E2A8-4C59-99EE-4EB34DF3BB56}" type="pres">
      <dgm:prSet presAssocID="{E2BADBC2-9F3B-4ED3-BBAB-27C1ED26E16D}" presName="parentLeftMargin" presStyleLbl="node1" presStyleIdx="2" presStyleCnt="5"/>
      <dgm:spPr/>
    </dgm:pt>
    <dgm:pt modelId="{2983967F-AF84-4722-BBE9-C358F7E583A2}" type="pres">
      <dgm:prSet presAssocID="{E2BADBC2-9F3B-4ED3-BBAB-27C1ED26E16D}" presName="parentText" presStyleLbl="node1" presStyleIdx="3" presStyleCnt="5">
        <dgm:presLayoutVars>
          <dgm:chMax val="0"/>
          <dgm:bulletEnabled val="1"/>
        </dgm:presLayoutVars>
      </dgm:prSet>
      <dgm:spPr/>
    </dgm:pt>
    <dgm:pt modelId="{1E913889-0051-4E07-A051-96A294109FB6}" type="pres">
      <dgm:prSet presAssocID="{E2BADBC2-9F3B-4ED3-BBAB-27C1ED26E16D}" presName="negativeSpace" presStyleCnt="0"/>
      <dgm:spPr/>
    </dgm:pt>
    <dgm:pt modelId="{905A417D-BB35-4E1A-9EF5-731DA778D633}" type="pres">
      <dgm:prSet presAssocID="{E2BADBC2-9F3B-4ED3-BBAB-27C1ED26E16D}" presName="childText" presStyleLbl="conFgAcc1" presStyleIdx="3" presStyleCnt="5">
        <dgm:presLayoutVars>
          <dgm:bulletEnabled val="1"/>
        </dgm:presLayoutVars>
      </dgm:prSet>
      <dgm:spPr/>
    </dgm:pt>
    <dgm:pt modelId="{7343294A-6587-4B29-9416-F169DB2B91B4}" type="pres">
      <dgm:prSet presAssocID="{B1A7C66E-0158-4EF5-B8DF-18033CCBF6B3}" presName="spaceBetweenRectangles" presStyleCnt="0"/>
      <dgm:spPr/>
    </dgm:pt>
    <dgm:pt modelId="{5107E20A-958E-4EE4-A6AD-FFEA5D3C379C}" type="pres">
      <dgm:prSet presAssocID="{99124A5A-3C6A-401A-8A40-CCF8AFC51D35}" presName="parentLin" presStyleCnt="0"/>
      <dgm:spPr/>
    </dgm:pt>
    <dgm:pt modelId="{A339EB9F-BA0F-4109-82A9-6ED81FEA271A}" type="pres">
      <dgm:prSet presAssocID="{99124A5A-3C6A-401A-8A40-CCF8AFC51D35}" presName="parentLeftMargin" presStyleLbl="node1" presStyleIdx="3" presStyleCnt="5"/>
      <dgm:spPr/>
    </dgm:pt>
    <dgm:pt modelId="{C3F6B671-F34C-4410-847F-32E6E0B536E3}" type="pres">
      <dgm:prSet presAssocID="{99124A5A-3C6A-401A-8A40-CCF8AFC51D35}" presName="parentText" presStyleLbl="node1" presStyleIdx="4" presStyleCnt="5">
        <dgm:presLayoutVars>
          <dgm:chMax val="0"/>
          <dgm:bulletEnabled val="1"/>
        </dgm:presLayoutVars>
      </dgm:prSet>
      <dgm:spPr/>
    </dgm:pt>
    <dgm:pt modelId="{8BBA98F8-7277-4812-8766-1449E554A582}" type="pres">
      <dgm:prSet presAssocID="{99124A5A-3C6A-401A-8A40-CCF8AFC51D35}" presName="negativeSpace" presStyleCnt="0"/>
      <dgm:spPr/>
    </dgm:pt>
    <dgm:pt modelId="{65436849-9DE0-4004-A55A-4FB21359BD84}" type="pres">
      <dgm:prSet presAssocID="{99124A5A-3C6A-401A-8A40-CCF8AFC51D35}" presName="childText" presStyleLbl="conFgAcc1" presStyleIdx="4" presStyleCnt="5">
        <dgm:presLayoutVars>
          <dgm:bulletEnabled val="1"/>
        </dgm:presLayoutVars>
      </dgm:prSet>
      <dgm:spPr/>
    </dgm:pt>
  </dgm:ptLst>
  <dgm:cxnLst>
    <dgm:cxn modelId="{75C4EB04-574E-44DE-887B-1E2674F3D702}" type="presOf" srcId="{E2BADBC2-9F3B-4ED3-BBAB-27C1ED26E16D}" destId="{E9A37EFF-E2A8-4C59-99EE-4EB34DF3BB56}" srcOrd="0" destOrd="0" presId="urn:microsoft.com/office/officeart/2005/8/layout/list1"/>
    <dgm:cxn modelId="{C91AB209-FBCC-43F5-9C77-31751B3EA809}" type="presOf" srcId="{91217662-94D1-4590-9E38-AD4AB5490656}" destId="{961B78C8-1017-4829-9AE3-173912F4A6E9}" srcOrd="0" destOrd="0" presId="urn:microsoft.com/office/officeart/2005/8/layout/list1"/>
    <dgm:cxn modelId="{422F0139-4B9C-44B1-8F43-60E8B1AED10A}" type="presOf" srcId="{99124A5A-3C6A-401A-8A40-CCF8AFC51D35}" destId="{A339EB9F-BA0F-4109-82A9-6ED81FEA271A}" srcOrd="0" destOrd="0" presId="urn:microsoft.com/office/officeart/2005/8/layout/list1"/>
    <dgm:cxn modelId="{B3082774-13E0-4E86-BCF9-23E3FD6C55CD}" srcId="{912DC292-FC30-4A62-B1FF-50E4046D2F6B}" destId="{E2BADBC2-9F3B-4ED3-BBAB-27C1ED26E16D}" srcOrd="3" destOrd="0" parTransId="{B5A32CAF-7E4B-4D3F-B1F5-725A4D99F13A}" sibTransId="{B1A7C66E-0158-4EF5-B8DF-18033CCBF6B3}"/>
    <dgm:cxn modelId="{1C7DB055-7084-4DB2-BD85-0A1063E439B8}" srcId="{912DC292-FC30-4A62-B1FF-50E4046D2F6B}" destId="{2453FC89-2742-4903-BE71-1D4D4A606984}" srcOrd="0" destOrd="0" parTransId="{DCFF006B-A9DE-46FE-A9FF-39608889CE0C}" sibTransId="{DC475CF3-0B1B-46CA-A552-A6ED40DC9278}"/>
    <dgm:cxn modelId="{38021A77-B6DA-410B-9739-8323D1DAC2F6}" type="presOf" srcId="{912DC292-FC30-4A62-B1FF-50E4046D2F6B}" destId="{D453A70D-C084-4079-889E-6FAB96877EBD}" srcOrd="0" destOrd="0" presId="urn:microsoft.com/office/officeart/2005/8/layout/list1"/>
    <dgm:cxn modelId="{FF9C3A7B-EF41-430D-A522-2131392363AD}" type="presOf" srcId="{E2BADBC2-9F3B-4ED3-BBAB-27C1ED26E16D}" destId="{2983967F-AF84-4722-BBE9-C358F7E583A2}" srcOrd="1" destOrd="0" presId="urn:microsoft.com/office/officeart/2005/8/layout/list1"/>
    <dgm:cxn modelId="{5CE55A89-E814-4BE5-B279-EAFC7A42AFD4}" srcId="{912DC292-FC30-4A62-B1FF-50E4046D2F6B}" destId="{35FD9B7E-42FE-4729-ACDA-961AA588B046}" srcOrd="1" destOrd="0" parTransId="{7A9BA934-91D0-4E48-919F-B1CC81502F14}" sibTransId="{D28AD65E-7DE7-4901-A491-81A503D074E8}"/>
    <dgm:cxn modelId="{E7B11F96-0645-4FBE-B959-7175FCBCAC7B}" type="presOf" srcId="{99124A5A-3C6A-401A-8A40-CCF8AFC51D35}" destId="{C3F6B671-F34C-4410-847F-32E6E0B536E3}" srcOrd="1" destOrd="0" presId="urn:microsoft.com/office/officeart/2005/8/layout/list1"/>
    <dgm:cxn modelId="{66FCEEC5-90FE-4A1D-AEBB-88895601A528}" type="presOf" srcId="{35FD9B7E-42FE-4729-ACDA-961AA588B046}" destId="{6477DD76-F867-459D-B8C6-3F312F5418F1}" srcOrd="0" destOrd="0" presId="urn:microsoft.com/office/officeart/2005/8/layout/list1"/>
    <dgm:cxn modelId="{D9BBCCCF-9969-4E67-A958-069D3F5FFE33}" srcId="{912DC292-FC30-4A62-B1FF-50E4046D2F6B}" destId="{91217662-94D1-4590-9E38-AD4AB5490656}" srcOrd="2" destOrd="0" parTransId="{1B000BB9-F695-4CF9-84BF-4D49D0F7787D}" sibTransId="{C74B2555-7ED6-48D0-92E7-4AACAE08BAA0}"/>
    <dgm:cxn modelId="{AA7824DA-3FB2-4C8B-A230-F7196970076D}" srcId="{912DC292-FC30-4A62-B1FF-50E4046D2F6B}" destId="{99124A5A-3C6A-401A-8A40-CCF8AFC51D35}" srcOrd="4" destOrd="0" parTransId="{9813CFC4-9528-4C6C-B7D0-099BFB96A82D}" sibTransId="{1898B44D-1A13-4311-93DF-0FBA54F052F1}"/>
    <dgm:cxn modelId="{456552DF-D1B7-43C6-836D-A0E9E30B4C30}" type="presOf" srcId="{91217662-94D1-4590-9E38-AD4AB5490656}" destId="{E0223947-5280-45F9-BF0B-C4D36EAB5E3D}" srcOrd="1" destOrd="0" presId="urn:microsoft.com/office/officeart/2005/8/layout/list1"/>
    <dgm:cxn modelId="{457013E4-0FAA-4EFA-AD34-0922280C3814}" type="presOf" srcId="{2453FC89-2742-4903-BE71-1D4D4A606984}" destId="{75E48D7B-5170-4112-BA67-539552A3EB37}" srcOrd="0" destOrd="0" presId="urn:microsoft.com/office/officeart/2005/8/layout/list1"/>
    <dgm:cxn modelId="{10D137EA-CD43-4234-A016-40FFFDDD01EE}" type="presOf" srcId="{2453FC89-2742-4903-BE71-1D4D4A606984}" destId="{9B6C55F4-9F36-460F-9717-C081036C0CD2}" srcOrd="1" destOrd="0" presId="urn:microsoft.com/office/officeart/2005/8/layout/list1"/>
    <dgm:cxn modelId="{9E94DBF6-1377-42E3-8D47-E6019768D8E4}" type="presOf" srcId="{35FD9B7E-42FE-4729-ACDA-961AA588B046}" destId="{DF504391-4E97-470A-874E-76693679CAFA}" srcOrd="1" destOrd="0" presId="urn:microsoft.com/office/officeart/2005/8/layout/list1"/>
    <dgm:cxn modelId="{B522FD1F-3EEB-4B67-B029-F6B8BE6ACC52}" type="presParOf" srcId="{D453A70D-C084-4079-889E-6FAB96877EBD}" destId="{90930BD6-933C-4E46-A275-A364B79D8899}" srcOrd="0" destOrd="0" presId="urn:microsoft.com/office/officeart/2005/8/layout/list1"/>
    <dgm:cxn modelId="{3AD888AD-340C-4AED-B922-906C8277F404}" type="presParOf" srcId="{90930BD6-933C-4E46-A275-A364B79D8899}" destId="{75E48D7B-5170-4112-BA67-539552A3EB37}" srcOrd="0" destOrd="0" presId="urn:microsoft.com/office/officeart/2005/8/layout/list1"/>
    <dgm:cxn modelId="{EA23D110-9392-451D-BAAF-1EF4B6C3F9FA}" type="presParOf" srcId="{90930BD6-933C-4E46-A275-A364B79D8899}" destId="{9B6C55F4-9F36-460F-9717-C081036C0CD2}" srcOrd="1" destOrd="0" presId="urn:microsoft.com/office/officeart/2005/8/layout/list1"/>
    <dgm:cxn modelId="{BE216E5B-9825-4777-A370-ECC3889EECA5}" type="presParOf" srcId="{D453A70D-C084-4079-889E-6FAB96877EBD}" destId="{EEEBAC90-1F62-4BBA-86A0-E1DA9C78553D}" srcOrd="1" destOrd="0" presId="urn:microsoft.com/office/officeart/2005/8/layout/list1"/>
    <dgm:cxn modelId="{3AB11779-422C-4FA7-B67B-E65C8D9FA5F4}" type="presParOf" srcId="{D453A70D-C084-4079-889E-6FAB96877EBD}" destId="{53BA4DD2-795D-4422-8CF4-CB947E6E5753}" srcOrd="2" destOrd="0" presId="urn:microsoft.com/office/officeart/2005/8/layout/list1"/>
    <dgm:cxn modelId="{B148B66C-2AFE-4881-9DFF-83AD91567F8B}" type="presParOf" srcId="{D453A70D-C084-4079-889E-6FAB96877EBD}" destId="{21D4CF96-068B-4A78-B29F-08CD95B0E944}" srcOrd="3" destOrd="0" presId="urn:microsoft.com/office/officeart/2005/8/layout/list1"/>
    <dgm:cxn modelId="{F5D2E3B1-F969-40AD-8FAB-85A169EEAD44}" type="presParOf" srcId="{D453A70D-C084-4079-889E-6FAB96877EBD}" destId="{4FE60E0A-A2C9-4402-BC0C-89640690504E}" srcOrd="4" destOrd="0" presId="urn:microsoft.com/office/officeart/2005/8/layout/list1"/>
    <dgm:cxn modelId="{3745DD00-DF56-4BE0-BDCF-2A22D0A6777A}" type="presParOf" srcId="{4FE60E0A-A2C9-4402-BC0C-89640690504E}" destId="{6477DD76-F867-459D-B8C6-3F312F5418F1}" srcOrd="0" destOrd="0" presId="urn:microsoft.com/office/officeart/2005/8/layout/list1"/>
    <dgm:cxn modelId="{414338B5-5A26-4EE2-8492-571D5A50EA07}" type="presParOf" srcId="{4FE60E0A-A2C9-4402-BC0C-89640690504E}" destId="{DF504391-4E97-470A-874E-76693679CAFA}" srcOrd="1" destOrd="0" presId="urn:microsoft.com/office/officeart/2005/8/layout/list1"/>
    <dgm:cxn modelId="{29FF4FAB-20E3-437D-9FF5-5671689BC30B}" type="presParOf" srcId="{D453A70D-C084-4079-889E-6FAB96877EBD}" destId="{D75924DA-F938-41E2-B23C-F3532E241073}" srcOrd="5" destOrd="0" presId="urn:microsoft.com/office/officeart/2005/8/layout/list1"/>
    <dgm:cxn modelId="{0744A87D-E42E-47D9-BE00-5D032AF710C9}" type="presParOf" srcId="{D453A70D-C084-4079-889E-6FAB96877EBD}" destId="{AE57DAD8-2246-458D-A07E-F0901F2DC8E3}" srcOrd="6" destOrd="0" presId="urn:microsoft.com/office/officeart/2005/8/layout/list1"/>
    <dgm:cxn modelId="{086FC070-2517-4A2D-84D6-5F758FF3EE02}" type="presParOf" srcId="{D453A70D-C084-4079-889E-6FAB96877EBD}" destId="{B46A8BF3-6891-44D2-AF6D-3D4E2C214F19}" srcOrd="7" destOrd="0" presId="urn:microsoft.com/office/officeart/2005/8/layout/list1"/>
    <dgm:cxn modelId="{482BEEB9-07B3-4EED-88DB-3DF09905B38A}" type="presParOf" srcId="{D453A70D-C084-4079-889E-6FAB96877EBD}" destId="{CCE29025-2BDC-475D-8031-42B17246166C}" srcOrd="8" destOrd="0" presId="urn:microsoft.com/office/officeart/2005/8/layout/list1"/>
    <dgm:cxn modelId="{59FE39ED-2992-4A44-BEB0-C717A5BCDD62}" type="presParOf" srcId="{CCE29025-2BDC-475D-8031-42B17246166C}" destId="{961B78C8-1017-4829-9AE3-173912F4A6E9}" srcOrd="0" destOrd="0" presId="urn:microsoft.com/office/officeart/2005/8/layout/list1"/>
    <dgm:cxn modelId="{9AFC0A2A-6189-4763-B6E9-75A63BB9FEF2}" type="presParOf" srcId="{CCE29025-2BDC-475D-8031-42B17246166C}" destId="{E0223947-5280-45F9-BF0B-C4D36EAB5E3D}" srcOrd="1" destOrd="0" presId="urn:microsoft.com/office/officeart/2005/8/layout/list1"/>
    <dgm:cxn modelId="{B3D7F529-684C-41C1-9B29-DE3516B30EDE}" type="presParOf" srcId="{D453A70D-C084-4079-889E-6FAB96877EBD}" destId="{F4FF36CC-2B20-4273-B9DE-CBECEFEE0650}" srcOrd="9" destOrd="0" presId="urn:microsoft.com/office/officeart/2005/8/layout/list1"/>
    <dgm:cxn modelId="{E99DB9EF-D4DE-4974-88B6-583049B558F5}" type="presParOf" srcId="{D453A70D-C084-4079-889E-6FAB96877EBD}" destId="{AB4C8A46-D312-451B-9453-FC89F184FFD3}" srcOrd="10" destOrd="0" presId="urn:microsoft.com/office/officeart/2005/8/layout/list1"/>
    <dgm:cxn modelId="{1E99A820-AA61-48E6-8FC5-80B78835D05D}" type="presParOf" srcId="{D453A70D-C084-4079-889E-6FAB96877EBD}" destId="{ED5718DE-BC7F-4C00-8842-70A5A6103C41}" srcOrd="11" destOrd="0" presId="urn:microsoft.com/office/officeart/2005/8/layout/list1"/>
    <dgm:cxn modelId="{CE12C8B6-E656-46E9-B632-FB85F8F9CBA0}" type="presParOf" srcId="{D453A70D-C084-4079-889E-6FAB96877EBD}" destId="{4E0271A0-AF9B-49D7-9457-5C3EA39C5735}" srcOrd="12" destOrd="0" presId="urn:microsoft.com/office/officeart/2005/8/layout/list1"/>
    <dgm:cxn modelId="{45EA3C10-5C25-48BB-BB71-B62360358FA8}" type="presParOf" srcId="{4E0271A0-AF9B-49D7-9457-5C3EA39C5735}" destId="{E9A37EFF-E2A8-4C59-99EE-4EB34DF3BB56}" srcOrd="0" destOrd="0" presId="urn:microsoft.com/office/officeart/2005/8/layout/list1"/>
    <dgm:cxn modelId="{02D3C263-DCBD-4940-A7BA-532A220D1234}" type="presParOf" srcId="{4E0271A0-AF9B-49D7-9457-5C3EA39C5735}" destId="{2983967F-AF84-4722-BBE9-C358F7E583A2}" srcOrd="1" destOrd="0" presId="urn:microsoft.com/office/officeart/2005/8/layout/list1"/>
    <dgm:cxn modelId="{A1604F92-1918-4FF4-AFD3-59001DD551A6}" type="presParOf" srcId="{D453A70D-C084-4079-889E-6FAB96877EBD}" destId="{1E913889-0051-4E07-A051-96A294109FB6}" srcOrd="13" destOrd="0" presId="urn:microsoft.com/office/officeart/2005/8/layout/list1"/>
    <dgm:cxn modelId="{1DD3A17A-490A-4620-B508-EDAC3F174405}" type="presParOf" srcId="{D453A70D-C084-4079-889E-6FAB96877EBD}" destId="{905A417D-BB35-4E1A-9EF5-731DA778D633}" srcOrd="14" destOrd="0" presId="urn:microsoft.com/office/officeart/2005/8/layout/list1"/>
    <dgm:cxn modelId="{759A84AB-4ABD-445A-8E70-EF5F8A4C92CE}" type="presParOf" srcId="{D453A70D-C084-4079-889E-6FAB96877EBD}" destId="{7343294A-6587-4B29-9416-F169DB2B91B4}" srcOrd="15" destOrd="0" presId="urn:microsoft.com/office/officeart/2005/8/layout/list1"/>
    <dgm:cxn modelId="{C0399AE5-D3AD-4861-9BB2-EA793EB5562A}" type="presParOf" srcId="{D453A70D-C084-4079-889E-6FAB96877EBD}" destId="{5107E20A-958E-4EE4-A6AD-FFEA5D3C379C}" srcOrd="16" destOrd="0" presId="urn:microsoft.com/office/officeart/2005/8/layout/list1"/>
    <dgm:cxn modelId="{E1EF073C-B38A-4B67-B853-09BFB802DF05}" type="presParOf" srcId="{5107E20A-958E-4EE4-A6AD-FFEA5D3C379C}" destId="{A339EB9F-BA0F-4109-82A9-6ED81FEA271A}" srcOrd="0" destOrd="0" presId="urn:microsoft.com/office/officeart/2005/8/layout/list1"/>
    <dgm:cxn modelId="{F573879B-B7FA-44DF-9E76-CB0E68C7D062}" type="presParOf" srcId="{5107E20A-958E-4EE4-A6AD-FFEA5D3C379C}" destId="{C3F6B671-F34C-4410-847F-32E6E0B536E3}" srcOrd="1" destOrd="0" presId="urn:microsoft.com/office/officeart/2005/8/layout/list1"/>
    <dgm:cxn modelId="{3EA9B749-B9DB-4CE8-9CCC-47512353B0C3}" type="presParOf" srcId="{D453A70D-C084-4079-889E-6FAB96877EBD}" destId="{8BBA98F8-7277-4812-8766-1449E554A582}" srcOrd="17" destOrd="0" presId="urn:microsoft.com/office/officeart/2005/8/layout/list1"/>
    <dgm:cxn modelId="{52C32EB2-43CF-4E1B-A6FC-3D5B5433E387}" type="presParOf" srcId="{D453A70D-C084-4079-889E-6FAB96877EBD}" destId="{65436849-9DE0-4004-A55A-4FB21359BD8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A4DD2-795D-4422-8CF4-CB947E6E5753}">
      <dsp:nvSpPr>
        <dsp:cNvPr id="0" name=""/>
        <dsp:cNvSpPr/>
      </dsp:nvSpPr>
      <dsp:spPr>
        <a:xfrm>
          <a:off x="0" y="502713"/>
          <a:ext cx="7028110"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6C55F4-9F36-460F-9717-C081036C0CD2}">
      <dsp:nvSpPr>
        <dsp:cNvPr id="0" name=""/>
        <dsp:cNvSpPr/>
      </dsp:nvSpPr>
      <dsp:spPr>
        <a:xfrm>
          <a:off x="351405" y="163233"/>
          <a:ext cx="4919677"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1.</a:t>
          </a:r>
          <a:r>
            <a:rPr lang="zh-CN" altLang="en-US" sz="2300" kern="1200" dirty="0"/>
            <a:t>系统模型</a:t>
          </a:r>
        </a:p>
      </dsp:txBody>
      <dsp:txXfrm>
        <a:off x="384549" y="196377"/>
        <a:ext cx="4853389" cy="612672"/>
      </dsp:txXfrm>
    </dsp:sp>
    <dsp:sp modelId="{AE57DAD8-2246-458D-A07E-F0901F2DC8E3}">
      <dsp:nvSpPr>
        <dsp:cNvPr id="0" name=""/>
        <dsp:cNvSpPr/>
      </dsp:nvSpPr>
      <dsp:spPr>
        <a:xfrm>
          <a:off x="0" y="1545993"/>
          <a:ext cx="7028110"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504391-4E97-470A-874E-76693679CAFA}">
      <dsp:nvSpPr>
        <dsp:cNvPr id="0" name=""/>
        <dsp:cNvSpPr/>
      </dsp:nvSpPr>
      <dsp:spPr>
        <a:xfrm>
          <a:off x="351405" y="1206513"/>
          <a:ext cx="4919677"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2.</a:t>
          </a:r>
          <a:r>
            <a:rPr lang="zh-CN" altLang="en-US" sz="2300" kern="1200" dirty="0"/>
            <a:t>信息价值定义</a:t>
          </a:r>
        </a:p>
      </dsp:txBody>
      <dsp:txXfrm>
        <a:off x="384549" y="1239657"/>
        <a:ext cx="4853389" cy="612672"/>
      </dsp:txXfrm>
    </dsp:sp>
    <dsp:sp modelId="{AB4C8A46-D312-451B-9453-FC89F184FFD3}">
      <dsp:nvSpPr>
        <dsp:cNvPr id="0" name=""/>
        <dsp:cNvSpPr/>
      </dsp:nvSpPr>
      <dsp:spPr>
        <a:xfrm>
          <a:off x="0" y="2589273"/>
          <a:ext cx="7028110"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223947-5280-45F9-BF0B-C4D36EAB5E3D}">
      <dsp:nvSpPr>
        <dsp:cNvPr id="0" name=""/>
        <dsp:cNvSpPr/>
      </dsp:nvSpPr>
      <dsp:spPr>
        <a:xfrm>
          <a:off x="351405" y="2249793"/>
          <a:ext cx="4919677"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3.</a:t>
          </a:r>
          <a:r>
            <a:rPr lang="zh-CN" altLang="en-US" sz="2300" kern="1200" noProof="1">
              <a:solidFill>
                <a:srgbClr val="000000">
                  <a:hueOff val="0"/>
                  <a:satOff val="0"/>
                  <a:lumOff val="0"/>
                  <a:alphaOff val="0"/>
                </a:srgbClr>
              </a:solidFill>
              <a:latin typeface="Arial"/>
              <a:ea typeface="宋体"/>
              <a:cs typeface="+mn-cs"/>
            </a:rPr>
            <a:t>面向信息价值的按需调度</a:t>
          </a:r>
          <a:endParaRPr lang="zh-CN" altLang="en-US" sz="2300" kern="1200" dirty="0">
            <a:solidFill>
              <a:srgbClr val="000000">
                <a:hueOff val="0"/>
                <a:satOff val="0"/>
                <a:lumOff val="0"/>
                <a:alphaOff val="0"/>
              </a:srgbClr>
            </a:solidFill>
            <a:latin typeface="Arial"/>
            <a:ea typeface="宋体"/>
            <a:cs typeface="+mn-cs"/>
          </a:endParaRPr>
        </a:p>
      </dsp:txBody>
      <dsp:txXfrm>
        <a:off x="384549" y="2282937"/>
        <a:ext cx="4853389" cy="612672"/>
      </dsp:txXfrm>
    </dsp:sp>
    <dsp:sp modelId="{905A417D-BB35-4E1A-9EF5-731DA778D633}">
      <dsp:nvSpPr>
        <dsp:cNvPr id="0" name=""/>
        <dsp:cNvSpPr/>
      </dsp:nvSpPr>
      <dsp:spPr>
        <a:xfrm>
          <a:off x="0" y="3632553"/>
          <a:ext cx="7028110"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83967F-AF84-4722-BBE9-C358F7E583A2}">
      <dsp:nvSpPr>
        <dsp:cNvPr id="0" name=""/>
        <dsp:cNvSpPr/>
      </dsp:nvSpPr>
      <dsp:spPr>
        <a:xfrm>
          <a:off x="351405" y="3293073"/>
          <a:ext cx="4919677"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4.</a:t>
          </a:r>
          <a:r>
            <a:rPr lang="zh-CN" altLang="en-US" sz="2300" kern="1200" dirty="0"/>
            <a:t>仿真结果</a:t>
          </a:r>
        </a:p>
      </dsp:txBody>
      <dsp:txXfrm>
        <a:off x="384549" y="3326217"/>
        <a:ext cx="4853389" cy="612672"/>
      </dsp:txXfrm>
    </dsp:sp>
    <dsp:sp modelId="{65436849-9DE0-4004-A55A-4FB21359BD84}">
      <dsp:nvSpPr>
        <dsp:cNvPr id="0" name=""/>
        <dsp:cNvSpPr/>
      </dsp:nvSpPr>
      <dsp:spPr>
        <a:xfrm>
          <a:off x="0" y="4675833"/>
          <a:ext cx="7028110" cy="5796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F6B671-F34C-4410-847F-32E6E0B536E3}">
      <dsp:nvSpPr>
        <dsp:cNvPr id="0" name=""/>
        <dsp:cNvSpPr/>
      </dsp:nvSpPr>
      <dsp:spPr>
        <a:xfrm>
          <a:off x="351405" y="4336353"/>
          <a:ext cx="4919677" cy="67896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5.</a:t>
          </a:r>
          <a:r>
            <a:rPr lang="zh-CN" altLang="en-US" sz="2300" kern="1200" dirty="0"/>
            <a:t>基于信息紧迫度的网络资源调度</a:t>
          </a:r>
        </a:p>
      </dsp:txBody>
      <dsp:txXfrm>
        <a:off x="384549" y="4369497"/>
        <a:ext cx="4853389"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75E81F-0891-434F-A026-B68BCB786D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762439C-5E2E-4911-803B-8003AE75D6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A66933-8D4F-4B54-A791-0396CAB8B10B}" type="datetimeFigureOut">
              <a:rPr lang="zh-CN" altLang="en-US" smtClean="0"/>
              <a:t>2021/11/14</a:t>
            </a:fld>
            <a:endParaRPr lang="zh-CN" altLang="en-US"/>
          </a:p>
        </p:txBody>
      </p:sp>
      <p:sp>
        <p:nvSpPr>
          <p:cNvPr id="4" name="页脚占位符 3">
            <a:extLst>
              <a:ext uri="{FF2B5EF4-FFF2-40B4-BE49-F238E27FC236}">
                <a16:creationId xmlns:a16="http://schemas.microsoft.com/office/drawing/2014/main" id="{DA3024A9-7BB1-4AC3-8E3D-87B64C70C1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B0A054F-8598-4372-B005-CDF33B70B1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B8F99-F8C3-4779-949B-87104DC48964}" type="slidenum">
              <a:rPr lang="zh-CN" altLang="en-US" smtClean="0"/>
              <a:t>‹#›</a:t>
            </a:fld>
            <a:endParaRPr lang="zh-CN" altLang="en-US"/>
          </a:p>
        </p:txBody>
      </p:sp>
    </p:spTree>
    <p:extLst>
      <p:ext uri="{BB962C8B-B14F-4D97-AF65-F5344CB8AC3E}">
        <p14:creationId xmlns:p14="http://schemas.microsoft.com/office/powerpoint/2010/main" val="1281823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文本占位符 2"/>
          <p:cNvSpPr>
            <a:spLocks noGrp="1"/>
          </p:cNvSpPr>
          <p:nvPr>
            <p:ph type="body"/>
          </p:nvPr>
        </p:nvSpPr>
        <p:spPr/>
        <p:txBody>
          <a:bodyPr lIns="91440" tIns="45720" rIns="91440" bIns="45720" anchor="t"/>
          <a:lstStyle/>
          <a:p>
            <a:pPr lvl="0"/>
            <a:endParaRPr lang="zh-CN" altLang="en-US"/>
          </a:p>
        </p:txBody>
      </p:sp>
      <p:sp>
        <p:nvSpPr>
          <p:cNvPr id="2" name="页脚占位符 1">
            <a:extLst>
              <a:ext uri="{FF2B5EF4-FFF2-40B4-BE49-F238E27FC236}">
                <a16:creationId xmlns:a16="http://schemas.microsoft.com/office/drawing/2014/main" id="{32912190-03CD-45FE-B2F3-57A914C4F66E}"/>
              </a:ext>
            </a:extLst>
          </p:cNvPr>
          <p:cNvSpPr>
            <a:spLocks noGrp="1"/>
          </p:cNvSpPr>
          <p:nvPr>
            <p:ph type="ftr" sz="quarter" idx="4"/>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时隙不同，计算开销的变化，</a:t>
            </a:r>
            <a:r>
              <a:rPr lang="en-US" altLang="zh-CN" dirty="0"/>
              <a:t>MSE</a:t>
            </a:r>
            <a:r>
              <a:rPr lang="zh-CN" altLang="en-US" dirty="0"/>
              <a:t>的变化，由结果可知计算资源归一化，可见在帧长</a:t>
            </a:r>
            <a:r>
              <a:rPr lang="en-US" altLang="zh-CN" dirty="0"/>
              <a:t>5</a:t>
            </a:r>
            <a:r>
              <a:rPr lang="zh-CN" altLang="en-US" dirty="0"/>
              <a:t>时，计算资源和 </a:t>
            </a:r>
            <a:r>
              <a:rPr lang="en-US" altLang="zh-CN" dirty="0" err="1"/>
              <a:t>mse</a:t>
            </a:r>
            <a:r>
              <a:rPr lang="en-US" altLang="zh-CN" dirty="0"/>
              <a:t> </a:t>
            </a:r>
            <a:r>
              <a:rPr lang="zh-CN" altLang="en-US" dirty="0"/>
              <a:t>均衡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6658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时隙不同，计算开销的变化，</a:t>
            </a:r>
            <a:r>
              <a:rPr lang="en-US" altLang="zh-CN" dirty="0"/>
              <a:t>MSE</a:t>
            </a:r>
            <a:r>
              <a:rPr lang="zh-CN" altLang="en-US" dirty="0"/>
              <a:t>的变化，由结果可知计算资源归一化，可见在帧长</a:t>
            </a:r>
            <a:r>
              <a:rPr lang="en-US" altLang="zh-CN" dirty="0"/>
              <a:t>5</a:t>
            </a:r>
            <a:r>
              <a:rPr lang="zh-CN" altLang="en-US" dirty="0"/>
              <a:t>时，计算资源和 </a:t>
            </a:r>
            <a:r>
              <a:rPr lang="en-US" altLang="zh-CN" dirty="0" err="1"/>
              <a:t>mse</a:t>
            </a:r>
            <a:r>
              <a:rPr lang="en-US" altLang="zh-CN" dirty="0"/>
              <a:t> </a:t>
            </a:r>
            <a:r>
              <a:rPr lang="zh-CN" altLang="en-US" dirty="0"/>
              <a:t>均衡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690712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时隙不同，计算开销的变化，</a:t>
            </a:r>
            <a:r>
              <a:rPr lang="en-US" altLang="zh-CN" dirty="0"/>
              <a:t>MSE</a:t>
            </a:r>
            <a:r>
              <a:rPr lang="zh-CN" altLang="en-US" dirty="0"/>
              <a:t>的变化，由结果可知计算资源归一化，可见在帧长</a:t>
            </a:r>
            <a:r>
              <a:rPr lang="en-US" altLang="zh-CN" dirty="0"/>
              <a:t>5</a:t>
            </a:r>
            <a:r>
              <a:rPr lang="zh-CN" altLang="en-US" dirty="0"/>
              <a:t>时，计算资源和 </a:t>
            </a:r>
            <a:r>
              <a:rPr lang="en-US" altLang="zh-CN" dirty="0" err="1"/>
              <a:t>mse</a:t>
            </a:r>
            <a:r>
              <a:rPr lang="en-US" altLang="zh-CN" dirty="0"/>
              <a:t> </a:t>
            </a:r>
            <a:r>
              <a:rPr lang="zh-CN" altLang="en-US" dirty="0"/>
              <a:t>均衡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63394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作用机理描述为：在每一个采用时刻，根据获得的当前测量信息，在线求解一个有限时间开环优化问题，并将得到的控制序列的第一个元素作用于被控对象。在下一个采样时刻，重复上述过程：用新的测量值作为此时预测系统未来动态的初始条件，刷新优化问题并重新求解 。</a:t>
            </a:r>
          </a:p>
          <a:p>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算法包括三个步骤：</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）预测系统未来动态；</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）（数值）求解开环优化问题；</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）将优化解的第一个元素（或者说第一部分）作用于系统</a:t>
            </a:r>
          </a:p>
          <a:p>
            <a:r>
              <a:rPr lang="zh-CN" altLang="en-US" sz="1200" b="0" i="0" kern="1200" dirty="0">
                <a:solidFill>
                  <a:schemeClr val="tx1"/>
                </a:solidFill>
                <a:effectLst/>
                <a:latin typeface="+mn-lt"/>
                <a:ea typeface="+mn-ea"/>
                <a:cs typeface="+mn-cs"/>
              </a:rPr>
              <a:t>这三步是在每个采样时刻重复进行的，且无论采用什么样的模型，每个采样时刻得到的测量值都作为当前时刻预测系统未来动态的初始条件</a:t>
            </a:r>
          </a:p>
          <a:p>
            <a:r>
              <a:rPr lang="zh-CN" altLang="en-US" sz="1200" b="0" i="0" kern="1200" dirty="0">
                <a:solidFill>
                  <a:schemeClr val="tx1"/>
                </a:solidFill>
                <a:effectLst/>
                <a:latin typeface="+mn-lt"/>
                <a:ea typeface="+mn-ea"/>
                <a:cs typeface="+mn-cs"/>
              </a:rPr>
              <a:t>在线求解开环优化问题获得开环优化序列是</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和传统控制方法的主要区别，因为后者通常是离线求解一个反馈控制律，并将得到的反馈控制律一直作用于系统。</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基于模型的预测</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算法中，需要一个描述对象动态行为的模型，这个模型的作用是预测系统未来的动态。即能够根据系统</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时刻的状态和</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时刻的控制输入，预测到</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时刻的输出。在这里</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时刻的输入正是用来控制系统</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时间的输出，使其最大限度的接近</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时刻的期望值。故我们强调的是该模型的预测作用，而不是模型的形式。</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滚动优化</a:t>
            </a:r>
          </a:p>
          <a:p>
            <a:r>
              <a:rPr lang="zh-CN" altLang="en-US" sz="1200" b="0" i="0" kern="1200" dirty="0">
                <a:solidFill>
                  <a:schemeClr val="tx1"/>
                </a:solidFill>
                <a:effectLst/>
                <a:latin typeface="+mn-lt"/>
                <a:ea typeface="+mn-ea"/>
                <a:cs typeface="+mn-cs"/>
              </a:rPr>
              <a:t>因为外部干扰和模型失配的影响，系统的预测输出和实际输出存在着偏差，如果测量值能测到这个偏差，那么在下一时刻能根据这个测量到偏差的测量值在线求解下一时刻的控制输入，即优化掉了这个偏差值。若将求解的控制输出的全部序列作用于系统，那么</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测量值不能影响控制动作，也就是说测量值所包括的外部干扰或模型误差信息得不到有效利用。故我们将每个采样时刻的优化解的第一个分量作用于系统，在下一个采用时刻，根据新得到的测量值为初始条件重新预测系统的未来输出并求解优化解，继续讲这个时刻的优化解的第一个分量作用于系统，这样重复至无穷。</a:t>
            </a:r>
          </a:p>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88052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MPC</a:t>
            </a:r>
            <a:r>
              <a:rPr lang="zh-CN" altLang="en-US" sz="1200" b="1" i="0" kern="1200" dirty="0">
                <a:solidFill>
                  <a:schemeClr val="tx1"/>
                </a:solidFill>
                <a:effectLst/>
                <a:latin typeface="+mn-lt"/>
                <a:ea typeface="+mn-ea"/>
                <a:cs typeface="+mn-cs"/>
              </a:rPr>
              <a:t>参数选择</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选择一个好的参数不仅影响</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控制的性能，而且还会影响到</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每一个</a:t>
            </a:r>
            <a:r>
              <a:rPr lang="en-US" altLang="zh-CN" sz="1200" b="0" i="0" kern="1200" dirty="0">
                <a:solidFill>
                  <a:schemeClr val="tx1"/>
                </a:solidFill>
                <a:effectLst/>
                <a:latin typeface="+mn-lt"/>
                <a:ea typeface="+mn-ea"/>
                <a:cs typeface="+mn-cs"/>
              </a:rPr>
              <a:t>timestep</a:t>
            </a:r>
            <a:r>
              <a:rPr lang="zh-CN" altLang="en-US" sz="1200" b="0" i="0" kern="1200" dirty="0">
                <a:solidFill>
                  <a:schemeClr val="tx1"/>
                </a:solidFill>
                <a:effectLst/>
                <a:latin typeface="+mn-lt"/>
                <a:ea typeface="+mn-ea"/>
                <a:cs typeface="+mn-cs"/>
              </a:rPr>
              <a:t>内进行在线优化的计算复杂度。这里将会给出关于控制器采样周期、预测及控制范围</a:t>
            </a:r>
            <a:r>
              <a:rPr lang="en-US" altLang="zh-CN" sz="1200" b="0" i="0" kern="1200" dirty="0">
                <a:solidFill>
                  <a:schemeClr val="tx1"/>
                </a:solidFill>
                <a:effectLst/>
                <a:latin typeface="+mn-lt"/>
                <a:ea typeface="+mn-ea"/>
                <a:cs typeface="+mn-cs"/>
              </a:rPr>
              <a:t>(prediction and control)</a:t>
            </a:r>
            <a:r>
              <a:rPr lang="zh-CN" altLang="en-US" sz="1200" b="0" i="0" kern="1200" dirty="0">
                <a:solidFill>
                  <a:schemeClr val="tx1"/>
                </a:solidFill>
                <a:effectLst/>
                <a:latin typeface="+mn-lt"/>
                <a:ea typeface="+mn-ea"/>
                <a:cs typeface="+mn-cs"/>
              </a:rPr>
              <a:t>、约束及权重。</a:t>
            </a:r>
          </a:p>
          <a:p>
            <a:r>
              <a:rPr lang="zh-CN" altLang="en-US" sz="1200" b="0" i="0" kern="1200" dirty="0">
                <a:solidFill>
                  <a:schemeClr val="tx1"/>
                </a:solidFill>
                <a:effectLst/>
                <a:latin typeface="+mn-lt"/>
                <a:ea typeface="+mn-ea"/>
                <a:cs typeface="+mn-cs"/>
              </a:rPr>
              <a:t>采样周期的选择</a:t>
            </a:r>
          </a:p>
          <a:p>
            <a:r>
              <a:rPr lang="zh-CN" altLang="en-US" sz="1200" b="0" i="0" kern="1200" dirty="0">
                <a:solidFill>
                  <a:schemeClr val="tx1"/>
                </a:solidFill>
                <a:effectLst/>
                <a:latin typeface="+mn-lt"/>
                <a:ea typeface="+mn-ea"/>
                <a:cs typeface="+mn-cs"/>
              </a:rPr>
              <a:t>采样周期过大，则系统反应过慢导致难以及时进行修正控制，而采样周期过小，则会导致系统产生大量的在线优化计算，给系统带来较大的开销。</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19537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由通信模型可知，这样的十分通信方式受参与交通的车辆数目影响，当车辆数目很多时，时隙可能不足以允许所有的车辆以同样的周期通信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93114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我们将二者进行复合，即可以将信息价值量化，单因为信息的多样性，在不同系统中信息价值很难用一个通用函数求解</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80261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我们可以将每一帧到达的包按照</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的大小进行取舍（假如包的数量是溢出的），这里值得注意的是，我们假使</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的值是在车辆本地离线计算的，然后由 </a:t>
            </a:r>
            <a:r>
              <a:rPr lang="en-US" altLang="zh-CN" dirty="0">
                <a:latin typeface="Arial" panose="020B0604020202020204" pitchFamily="34" charset="0"/>
                <a:cs typeface="Arial" panose="020B0604020202020204" pitchFamily="34" charset="0"/>
              </a:rPr>
              <a:t>State information</a:t>
            </a:r>
            <a:r>
              <a:rPr lang="zh-CN" altLang="en-US" dirty="0">
                <a:latin typeface="微软雅黑" panose="020B0503020204020204" pitchFamily="34" charset="-122"/>
                <a:ea typeface="微软雅黑" panose="020B0503020204020204" pitchFamily="34" charset="-122"/>
                <a:cs typeface="Arial" panose="020B0604020202020204" pitchFamily="34" charset="0"/>
              </a:rPr>
              <a:t> 信道被路口调度单元感知，然后再由调度单元统筹进行（</a:t>
            </a:r>
            <a:r>
              <a:rPr lang="en-US" altLang="zh-CN" dirty="0">
                <a:latin typeface="微软雅黑" panose="020B0503020204020204" pitchFamily="34" charset="-122"/>
                <a:ea typeface="微软雅黑" panose="020B0503020204020204" pitchFamily="34" charset="-122"/>
                <a:cs typeface="Arial" panose="020B0604020202020204" pitchFamily="34" charset="0"/>
              </a:rPr>
              <a:t>7</a:t>
            </a:r>
            <a:r>
              <a:rPr lang="zh-CN" altLang="en-US" dirty="0">
                <a:latin typeface="微软雅黑" panose="020B0503020204020204" pitchFamily="34" charset="-122"/>
                <a:ea typeface="微软雅黑" panose="020B0503020204020204" pitchFamily="34" charset="-122"/>
                <a:cs typeface="Arial" panose="020B0604020202020204" pitchFamily="34" charset="0"/>
              </a:rPr>
              <a:t>）问题的计算</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49215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状态为位置和速度，控制变量为加速度，状态权重是求解中的偏重（这里偏重位置，而不是速度）</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2356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我们首先在单车场景进行了比对，如图所示，车辆（点）依照预期路径行进（红），蓝色为实际路径，黄色为预测窗口，图一中我们设置通信次数为</a:t>
            </a:r>
            <a:r>
              <a:rPr lang="en-US" altLang="zh-CN" dirty="0"/>
              <a:t>200</a:t>
            </a:r>
            <a:r>
              <a:rPr lang="zh-CN" altLang="en-US" dirty="0"/>
              <a:t>次（采样周期</a:t>
            </a:r>
            <a:r>
              <a:rPr lang="en-US" altLang="zh-CN" dirty="0"/>
              <a:t>50ms</a:t>
            </a:r>
            <a:r>
              <a:rPr lang="zh-CN" altLang="en-US" dirty="0"/>
              <a:t>），控制效果很好，第二张图我们对车辆进行基于信息价值的调度，设置信息价值门限，只有超过门限的包才被传递，结果共进行</a:t>
            </a:r>
            <a:r>
              <a:rPr lang="en-US" altLang="zh-CN" dirty="0"/>
              <a:t>72</a:t>
            </a:r>
            <a:r>
              <a:rPr lang="zh-CN" altLang="en-US" dirty="0"/>
              <a:t>次通信，图三我们随机选取了</a:t>
            </a:r>
            <a:r>
              <a:rPr lang="en-US" altLang="zh-CN" dirty="0"/>
              <a:t>80</a:t>
            </a:r>
            <a:r>
              <a:rPr lang="zh-CN" altLang="en-US" dirty="0"/>
              <a:t>次通信，图四我们将采样周期延长的</a:t>
            </a:r>
            <a:r>
              <a:rPr lang="en-US" altLang="zh-CN" dirty="0"/>
              <a:t>3</a:t>
            </a:r>
            <a:r>
              <a:rPr lang="zh-CN" altLang="en-US" dirty="0"/>
              <a:t>倍共进行均匀的</a:t>
            </a:r>
            <a:r>
              <a:rPr lang="en-US" altLang="zh-CN" dirty="0"/>
              <a:t>68</a:t>
            </a:r>
            <a:r>
              <a:rPr lang="zh-CN" altLang="en-US" dirty="0"/>
              <a:t>次通信，其效果如动图，路径上</a:t>
            </a:r>
            <a:r>
              <a:rPr lang="en-US" altLang="zh-CN" dirty="0"/>
              <a:t>x</a:t>
            </a:r>
            <a:r>
              <a:rPr lang="zh-CN" altLang="en-US" dirty="0"/>
              <a:t>符号代表进行通信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5663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我们有进行了多车场景的仿真，横坐标是车辆数目，每个采样周期虚拟帧长度固定为</a:t>
            </a:r>
            <a:r>
              <a:rPr lang="en-US" altLang="zh-CN" dirty="0"/>
              <a:t>5</a:t>
            </a:r>
            <a:r>
              <a:rPr lang="zh-CN" altLang="en-US" dirty="0"/>
              <a:t>，绿色为随机接入的通信方式的路径偏差，红色依照信息价值进行调度的路径偏差，蓝色是每辆车的平均通信次数，可见在车辆数倍于帧长度的情况下，依然能取得远优于随机接入的结果</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1849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70574"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7" name="日期占位符 6"/>
          <p:cNvSpPr>
            <a:spLocks noGrp="1"/>
          </p:cNvSpPr>
          <p:nvPr>
            <p:ph type="dt" sz="half" idx="10"/>
          </p:nvPr>
        </p:nvSpPr>
        <p:spPr/>
        <p:txBody>
          <a:bodyPr/>
          <a:lstStyle/>
          <a:p>
            <a:pPr fontAlgn="base"/>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762838"/>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86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071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071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18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29984004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7201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92751739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7666122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9"/>
            <a:ext cx="4873575"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5"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9992467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79813307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682269680"/>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0"/>
            <a:ext cx="6172200" cy="540385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1"/>
            <a:ext cx="4165349" cy="3811588"/>
          </a:xfrm>
        </p:spPr>
        <p:txBody>
          <a:bodyPr/>
          <a:lstStyle>
            <a:lvl1pPr marL="0" indent="0">
              <a:buNone/>
              <a:defRPr sz="2000"/>
            </a:lvl1pPr>
            <a:lvl2pPr marL="457189" indent="0">
              <a:buNone/>
              <a:defRPr sz="1867"/>
            </a:lvl2pPr>
            <a:lvl3pPr marL="914377" indent="0">
              <a:buNone/>
              <a:defRPr sz="1600"/>
            </a:lvl3pPr>
            <a:lvl4pPr marL="1371566" indent="0">
              <a:buNone/>
              <a:defRPr sz="1467"/>
            </a:lvl4pPr>
            <a:lvl5pPr marL="1828754" indent="0">
              <a:buNone/>
              <a:defRPr sz="1467"/>
            </a:lvl5pPr>
            <a:lvl6pPr marL="2285943" indent="0">
              <a:buNone/>
              <a:defRPr sz="1467"/>
            </a:lvl6pPr>
            <a:lvl7pPr marL="2743131" indent="0">
              <a:buNone/>
              <a:defRPr sz="1467"/>
            </a:lvl7pPr>
            <a:lvl8pPr marL="3200320" indent="0">
              <a:buNone/>
              <a:defRPr sz="1467"/>
            </a:lvl8pPr>
            <a:lvl9pPr marL="3657509" indent="0">
              <a:buNone/>
              <a:defRPr sz="1467"/>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59402032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7681930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1">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61975097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3.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lstStyle/>
          <a:p>
            <a:pPr lvl="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pic>
        <p:nvPicPr>
          <p:cNvPr id="7" name="图片 6">
            <a:extLst>
              <a:ext uri="{FF2B5EF4-FFF2-40B4-BE49-F238E27FC236}">
                <a16:creationId xmlns:a16="http://schemas.microsoft.com/office/drawing/2014/main" id="{F9E7F22E-46BE-40CF-B7EB-A8593AEE0A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08152" y="1"/>
            <a:ext cx="983847" cy="98384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a:r>
              <a:rPr lang="zh-CN" altLang="en-US"/>
              <a:t>单击此处编辑母版文本样式</a:t>
            </a:r>
          </a:p>
          <a:p>
            <a:pPr lvl="1" indent="-228600"/>
            <a:r>
              <a:rPr lang="zh-CN" altLang="en-US"/>
              <a:t>二级</a:t>
            </a:r>
          </a:p>
          <a:p>
            <a:pPr lvl="2" indent="-228600"/>
            <a:r>
              <a:rPr lang="zh-CN" altLang="en-US"/>
              <a:t>三级</a:t>
            </a:r>
          </a:p>
          <a:p>
            <a:pPr lvl="3" indent="-228600"/>
            <a:r>
              <a:rPr lang="zh-CN" altLang="en-US"/>
              <a:t>四级</a:t>
            </a:r>
          </a:p>
          <a:p>
            <a:pPr lvl="4" indent="-228600"/>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pic>
        <p:nvPicPr>
          <p:cNvPr id="8" name="图片 7">
            <a:extLst>
              <a:ext uri="{FF2B5EF4-FFF2-40B4-BE49-F238E27FC236}">
                <a16:creationId xmlns:a16="http://schemas.microsoft.com/office/drawing/2014/main" id="{A2DE487F-29FB-4DE5-8D3E-1965C00EB67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89425" y="1"/>
            <a:ext cx="1202574" cy="120257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302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lum/>
          </a:blip>
          <a:srcRect/>
          <a:stretch>
            <a:fillRect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4"/>
            <a:ext cx="10515600" cy="4351339"/>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fld id="{82F288E0-7875-42C4-84C8-98DBBD3BF4D2}" type="datetime1">
              <a:rPr lang="zh-CN" altLang="en-US" smtClean="0"/>
              <a:t>2021/11/14</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1659810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3.xml"/><Relationship Id="rId7" Type="http://schemas.openxmlformats.org/officeDocument/2006/relationships/notesSlide" Target="../notesSlides/notesSlide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3.xml"/><Relationship Id="rId5" Type="http://schemas.openxmlformats.org/officeDocument/2006/relationships/tags" Target="../tags/tag15.xml"/><Relationship Id="rId4" Type="http://schemas.openxmlformats.org/officeDocument/2006/relationships/tags" Target="../tags/tag1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xml"/><Relationship Id="rId7" Type="http://schemas.openxmlformats.org/officeDocument/2006/relationships/notesSlide" Target="../notesSlides/notesSlide10.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3.xml"/><Relationship Id="rId5" Type="http://schemas.openxmlformats.org/officeDocument/2006/relationships/tags" Target="../tags/tag20.xml"/><Relationship Id="rId4" Type="http://schemas.openxmlformats.org/officeDocument/2006/relationships/tags" Target="../tags/tag19.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3.xml"/><Relationship Id="rId7" Type="http://schemas.openxmlformats.org/officeDocument/2006/relationships/notesSlide" Target="../notesSlides/notesSlide1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3.xml"/><Relationship Id="rId5" Type="http://schemas.openxmlformats.org/officeDocument/2006/relationships/tags" Target="../tags/tag25.xml"/><Relationship Id="rId4" Type="http://schemas.openxmlformats.org/officeDocument/2006/relationships/tags" Target="../tags/tag24.xml"/></Relationships>
</file>

<file path=ppt/slides/_rels/slide13.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tags" Target="../tags/tag28.xml"/><Relationship Id="rId7" Type="http://schemas.openxmlformats.org/officeDocument/2006/relationships/notesSlide" Target="../notesSlides/notesSlide1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3.xml"/><Relationship Id="rId5" Type="http://schemas.openxmlformats.org/officeDocument/2006/relationships/tags" Target="../tags/tag30.xml"/><Relationship Id="rId4" Type="http://schemas.openxmlformats.org/officeDocument/2006/relationships/tags" Target="../tags/tag29.xml"/></Relationships>
</file>

<file path=ppt/slides/_rels/slide1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33.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31.png"/><Relationship Id="rId17" Type="http://schemas.openxmlformats.org/officeDocument/2006/relationships/image" Target="../media/image37.png"/><Relationship Id="rId2" Type="http://schemas.openxmlformats.org/officeDocument/2006/relationships/tags" Target="../tags/tag32.xml"/><Relationship Id="rId16" Type="http://schemas.openxmlformats.org/officeDocument/2006/relationships/image" Target="../media/image36.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28.png"/><Relationship Id="rId5" Type="http://schemas.openxmlformats.org/officeDocument/2006/relationships/tags" Target="../tags/tag35.xml"/><Relationship Id="rId15" Type="http://schemas.openxmlformats.org/officeDocument/2006/relationships/image" Target="../media/image35.png"/><Relationship Id="rId10" Type="http://schemas.openxmlformats.org/officeDocument/2006/relationships/image" Target="../media/image27.png"/><Relationship Id="rId4" Type="http://schemas.openxmlformats.org/officeDocument/2006/relationships/tags" Target="../tags/tag34.xml"/><Relationship Id="rId9" Type="http://schemas.openxmlformats.org/officeDocument/2006/relationships/slideLayout" Target="../slideLayouts/slideLayout23.xml"/><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41.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4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39.png"/><Relationship Id="rId5" Type="http://schemas.openxmlformats.org/officeDocument/2006/relationships/tags" Target="../tags/tag43.xml"/><Relationship Id="rId10" Type="http://schemas.openxmlformats.org/officeDocument/2006/relationships/image" Target="../media/image38.png"/><Relationship Id="rId4" Type="http://schemas.openxmlformats.org/officeDocument/2006/relationships/tags" Target="../tags/tag42.xml"/><Relationship Id="rId9"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4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2.png"/><Relationship Id="rId5" Type="http://schemas.openxmlformats.org/officeDocument/2006/relationships/slideLayout" Target="../slideLayouts/slideLayout23.xml"/><Relationship Id="rId4" Type="http://schemas.openxmlformats.org/officeDocument/2006/relationships/tags" Target="../tags/tag50.xml"/></Relationships>
</file>

<file path=ppt/slides/_rels/slide17.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4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44.png"/><Relationship Id="rId5" Type="http://schemas.openxmlformats.org/officeDocument/2006/relationships/slideLayout" Target="../slideLayouts/slideLayout23.xml"/><Relationship Id="rId4" Type="http://schemas.openxmlformats.org/officeDocument/2006/relationships/tags" Target="../tags/tag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7.png"/><Relationship Id="rId12"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18.xml"/><Relationship Id="rId11" Type="http://schemas.openxmlformats.org/officeDocument/2006/relationships/image" Target="../media/image11.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png"/><Relationship Id="rId7"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3.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tags" Target="../tags/tag8.xml"/><Relationship Id="rId7" Type="http://schemas.openxmlformats.org/officeDocument/2006/relationships/notesSlide" Target="../notesSlides/notesSlide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3.xml"/><Relationship Id="rId11" Type="http://schemas.openxmlformats.org/officeDocument/2006/relationships/image" Target="../media/image21.gif"/><Relationship Id="rId5" Type="http://schemas.openxmlformats.org/officeDocument/2006/relationships/tags" Target="../tags/tag10.xml"/><Relationship Id="rId10" Type="http://schemas.openxmlformats.org/officeDocument/2006/relationships/image" Target="../media/image20.gif"/><Relationship Id="rId4" Type="http://schemas.openxmlformats.org/officeDocument/2006/relationships/tags" Target="../tags/tag9.xml"/><Relationship Id="rId9"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a1"/>
          <p:cNvPicPr>
            <a:picLocks noChangeAspect="1"/>
          </p:cNvPicPr>
          <p:nvPr/>
        </p:nvPicPr>
        <p:blipFill>
          <a:blip r:embed="rId3"/>
          <a:stretch>
            <a:fillRect/>
          </a:stretch>
        </p:blipFill>
        <p:spPr>
          <a:xfrm>
            <a:off x="-4212" y="-166687"/>
            <a:ext cx="12192000" cy="6856412"/>
          </a:xfrm>
          <a:prstGeom prst="rect">
            <a:avLst/>
          </a:prstGeom>
          <a:noFill/>
          <a:ln w="9525">
            <a:noFill/>
          </a:ln>
        </p:spPr>
      </p:pic>
      <p:sp>
        <p:nvSpPr>
          <p:cNvPr id="5" name="矩形 4"/>
          <p:cNvSpPr/>
          <p:nvPr/>
        </p:nvSpPr>
        <p:spPr>
          <a:xfrm>
            <a:off x="452437" y="152498"/>
            <a:ext cx="4600575" cy="1100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trike="noStrike" noProof="1"/>
              <a:t>是</a:t>
            </a:r>
          </a:p>
        </p:txBody>
      </p:sp>
      <p:sp>
        <p:nvSpPr>
          <p:cNvPr id="6147" name="直接连接符 3"/>
          <p:cNvSpPr/>
          <p:nvPr/>
        </p:nvSpPr>
        <p:spPr>
          <a:xfrm>
            <a:off x="0" y="3716338"/>
            <a:ext cx="12192000" cy="1587"/>
          </a:xfrm>
          <a:prstGeom prst="line">
            <a:avLst/>
          </a:prstGeom>
          <a:ln w="76200" cap="flat" cmpd="sng">
            <a:solidFill>
              <a:srgbClr val="B0252A"/>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6148" name="矩形 1"/>
          <p:cNvSpPr/>
          <p:nvPr/>
        </p:nvSpPr>
        <p:spPr>
          <a:xfrm>
            <a:off x="0" y="1648669"/>
            <a:ext cx="12192000" cy="2067670"/>
          </a:xfrm>
          <a:prstGeom prst="rect">
            <a:avLst/>
          </a:prstGeom>
          <a:solidFill>
            <a:srgbClr val="B0252A"/>
          </a:solidFill>
          <a:ln w="25400" cap="flat" cmpd="sng">
            <a:solidFill>
              <a:srgbClr val="B0252A"/>
            </a:solidFill>
            <a:prstDash val="solid"/>
            <a:miter/>
            <a:headEnd type="none" w="med" len="med"/>
            <a:tailEnd type="none" w="med" len="med"/>
          </a:ln>
        </p:spPr>
        <p:txBody>
          <a:bodyPr anchor="ctr"/>
          <a:lstStyle/>
          <a:p>
            <a:pPr algn="ctr"/>
            <a:endParaRPr lang="zh-CN" altLang="en-US">
              <a:solidFill>
                <a:srgbClr val="B0252A"/>
              </a:solidFill>
              <a:latin typeface="Arial" panose="020B0604020202020204" pitchFamily="34" charset="0"/>
              <a:ea typeface="宋体" panose="02010600030101010101" pitchFamily="2" charset="-122"/>
            </a:endParaRPr>
          </a:p>
        </p:txBody>
      </p:sp>
      <p:sp>
        <p:nvSpPr>
          <p:cNvPr id="6149" name="直接连接符 3"/>
          <p:cNvSpPr/>
          <p:nvPr/>
        </p:nvSpPr>
        <p:spPr>
          <a:xfrm>
            <a:off x="0" y="4094738"/>
            <a:ext cx="12192000" cy="1587"/>
          </a:xfrm>
          <a:prstGeom prst="line">
            <a:avLst/>
          </a:prstGeom>
          <a:ln w="76200" cap="flat" cmpd="sng">
            <a:solidFill>
              <a:srgbClr val="B0252A"/>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6150" name="文本框 10"/>
          <p:cNvSpPr txBox="1"/>
          <p:nvPr/>
        </p:nvSpPr>
        <p:spPr>
          <a:xfrm>
            <a:off x="485677" y="2367374"/>
            <a:ext cx="11421110" cy="797654"/>
          </a:xfrm>
          <a:prstGeom prst="rect">
            <a:avLst/>
          </a:prstGeom>
          <a:noFill/>
          <a:ln w="9525">
            <a:noFill/>
          </a:ln>
        </p:spPr>
        <p:txBody>
          <a:bodyPr wrap="square" anchor="t">
            <a:spAutoFit/>
          </a:bodyPr>
          <a:lstStyle/>
          <a:p>
            <a:pPr algn="ctr">
              <a:lnSpc>
                <a:spcPts val="5500"/>
              </a:lnSpc>
            </a:pPr>
            <a:r>
              <a:rPr lang="zh-CN" altLang="en-US" sz="4800" b="1" dirty="0">
                <a:solidFill>
                  <a:schemeClr val="bg1"/>
                </a:solidFill>
                <a:latin typeface="华文中宋" panose="02010600040101010101" pitchFamily="2" charset="-122"/>
                <a:ea typeface="华文中宋" panose="02010600040101010101" pitchFamily="2" charset="-122"/>
              </a:rPr>
              <a:t>网联自动驾驶场景下网络资源的按需调度</a:t>
            </a:r>
          </a:p>
        </p:txBody>
      </p:sp>
      <p:pic>
        <p:nvPicPr>
          <p:cNvPr id="3" name="图片 2">
            <a:extLst>
              <a:ext uri="{FF2B5EF4-FFF2-40B4-BE49-F238E27FC236}">
                <a16:creationId xmlns:a16="http://schemas.microsoft.com/office/drawing/2014/main" id="{301B7737-B93B-4295-83E2-E7BF40047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0582" y="132082"/>
            <a:ext cx="996818" cy="996818"/>
          </a:xfrm>
          <a:prstGeom prst="rect">
            <a:avLst/>
          </a:prstGeom>
        </p:spPr>
      </p:pic>
      <p:sp>
        <p:nvSpPr>
          <p:cNvPr id="13" name="文本框 12">
            <a:extLst>
              <a:ext uri="{FF2B5EF4-FFF2-40B4-BE49-F238E27FC236}">
                <a16:creationId xmlns:a16="http://schemas.microsoft.com/office/drawing/2014/main" id="{609356DB-44ED-454F-B261-964C621A0841}"/>
              </a:ext>
            </a:extLst>
          </p:cNvPr>
          <p:cNvSpPr txBox="1"/>
          <p:nvPr/>
        </p:nvSpPr>
        <p:spPr>
          <a:xfrm>
            <a:off x="10033924" y="6320394"/>
            <a:ext cx="2737991" cy="369332"/>
          </a:xfrm>
          <a:prstGeom prst="rect">
            <a:avLst/>
          </a:prstGeom>
          <a:noFill/>
        </p:spPr>
        <p:txBody>
          <a:bodyPr wrap="square">
            <a:spAutoFit/>
          </a:bodyPr>
          <a:lstStyle/>
          <a:p>
            <a:r>
              <a:rPr lang="en-US" altLang="zh-CN" sz="1800" dirty="0">
                <a:latin typeface="华文中宋" panose="02010600040101010101" pitchFamily="2" charset="-122"/>
                <a:ea typeface="华文中宋" panose="02010600040101010101" pitchFamily="2" charset="-122"/>
              </a:rPr>
              <a:t>2021</a:t>
            </a:r>
            <a:r>
              <a:rPr lang="zh-CN" altLang="en-US" sz="1800" dirty="0">
                <a:latin typeface="华文中宋" panose="02010600040101010101" pitchFamily="2" charset="-122"/>
                <a:ea typeface="华文中宋" panose="02010600040101010101" pitchFamily="2" charset="-122"/>
              </a:rPr>
              <a:t>年</a:t>
            </a:r>
            <a:r>
              <a:rPr lang="en-US" altLang="zh-CN" sz="1800" dirty="0">
                <a:latin typeface="华文中宋" panose="02010600040101010101" pitchFamily="2" charset="-122"/>
                <a:ea typeface="华文中宋" panose="02010600040101010101" pitchFamily="2" charset="-122"/>
              </a:rPr>
              <a:t>11</a:t>
            </a:r>
            <a:r>
              <a:rPr lang="zh-CN" altLang="en-US" sz="1800" dirty="0">
                <a:latin typeface="华文中宋" panose="02010600040101010101" pitchFamily="2" charset="-122"/>
                <a:ea typeface="华文中宋" panose="02010600040101010101" pitchFamily="2" charset="-122"/>
              </a:rPr>
              <a:t>月</a:t>
            </a:r>
            <a:r>
              <a:rPr lang="en-US" altLang="zh-CN" sz="1800" dirty="0">
                <a:latin typeface="华文中宋" panose="02010600040101010101" pitchFamily="2" charset="-122"/>
                <a:ea typeface="华文中宋" panose="02010600040101010101" pitchFamily="2" charset="-122"/>
              </a:rPr>
              <a:t>14</a:t>
            </a:r>
            <a:r>
              <a:rPr lang="zh-CN" altLang="en-US" sz="1800" dirty="0">
                <a:latin typeface="华文中宋" panose="02010600040101010101" pitchFamily="2" charset="-122"/>
                <a:ea typeface="华文中宋" panose="02010600040101010101" pitchFamily="2" charset="-122"/>
              </a:rPr>
              <a:t>日</a:t>
            </a:r>
          </a:p>
        </p:txBody>
      </p:sp>
      <p:sp>
        <p:nvSpPr>
          <p:cNvPr id="18" name="文本框 17">
            <a:extLst>
              <a:ext uri="{FF2B5EF4-FFF2-40B4-BE49-F238E27FC236}">
                <a16:creationId xmlns:a16="http://schemas.microsoft.com/office/drawing/2014/main" id="{304D5C74-A790-41D3-A401-8CBBC828DC1C}"/>
              </a:ext>
            </a:extLst>
          </p:cNvPr>
          <p:cNvSpPr txBox="1"/>
          <p:nvPr/>
        </p:nvSpPr>
        <p:spPr>
          <a:xfrm>
            <a:off x="4789636" y="4744576"/>
            <a:ext cx="2604303" cy="646331"/>
          </a:xfrm>
          <a:prstGeom prst="rect">
            <a:avLst/>
          </a:prstGeom>
          <a:noFill/>
        </p:spPr>
        <p:txBody>
          <a:bodyPr wrap="square">
            <a:spAutoFit/>
          </a:bodyPr>
          <a:lstStyle/>
          <a:p>
            <a:pPr algn="ctr"/>
            <a:r>
              <a:rPr lang="zh-CN" altLang="en-US" sz="3600" dirty="0">
                <a:latin typeface="华文中宋" panose="02010600040101010101" pitchFamily="2" charset="-122"/>
                <a:ea typeface="华文中宋" panose="02010600040101010101" pitchFamily="2" charset="-122"/>
              </a:rPr>
              <a:t>王葳</a:t>
            </a:r>
            <a:endParaRPr lang="en-US" altLang="zh-CN" sz="3600" dirty="0">
              <a:latin typeface="华文中宋" panose="02010600040101010101" pitchFamily="2" charset="-122"/>
              <a:ea typeface="华文中宋" panose="02010600040101010101" pitchFamily="2" charset="-122"/>
            </a:endParaRPr>
          </a:p>
        </p:txBody>
      </p:sp>
      <p:pic>
        <p:nvPicPr>
          <p:cNvPr id="19" name="图片 18" descr="卡通人物&#10;&#10;中度可信度描述已自动生成">
            <a:extLst>
              <a:ext uri="{FF2B5EF4-FFF2-40B4-BE49-F238E27FC236}">
                <a16:creationId xmlns:a16="http://schemas.microsoft.com/office/drawing/2014/main" id="{FA1FC753-7646-40C1-9FA0-C607C9E5E08F}"/>
              </a:ext>
            </a:extLst>
          </p:cNvPr>
          <p:cNvPicPr>
            <a:picLocks noChangeAspect="1"/>
          </p:cNvPicPr>
          <p:nvPr/>
        </p:nvPicPr>
        <p:blipFill rotWithShape="1">
          <a:blip r:embed="rId5">
            <a:extLst>
              <a:ext uri="{28A0092B-C50C-407E-A947-70E740481C1C}">
                <a14:useLocalDpi xmlns:a14="http://schemas.microsoft.com/office/drawing/2010/main" val="0"/>
              </a:ext>
            </a:extLst>
          </a:blip>
          <a:srcRect t="69845" b="12096"/>
          <a:stretch/>
        </p:blipFill>
        <p:spPr>
          <a:xfrm>
            <a:off x="8531612" y="345931"/>
            <a:ext cx="3418007" cy="6289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06549FC-45B7-424B-B4AE-A603F4E8C17A}"/>
              </a:ext>
            </a:extLst>
          </p:cNvPr>
          <p:cNvPicPr>
            <a:picLocks noChangeAspect="1"/>
          </p:cNvPicPr>
          <p:nvPr/>
        </p:nvPicPr>
        <p:blipFill rotWithShape="1">
          <a:blip r:embed="rId8">
            <a:extLst>
              <a:ext uri="{28A0092B-C50C-407E-A947-70E740481C1C}">
                <a14:useLocalDpi xmlns:a14="http://schemas.microsoft.com/office/drawing/2010/main" val="0"/>
              </a:ext>
            </a:extLst>
          </a:blip>
          <a:srcRect l="8053" t="7620" r="6314" b="4531"/>
          <a:stretch/>
        </p:blipFill>
        <p:spPr>
          <a:xfrm>
            <a:off x="1775534" y="980943"/>
            <a:ext cx="9117368" cy="5261296"/>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1748599"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多车仿真结果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61">
            <a:extLst>
              <a:ext uri="{FF2B5EF4-FFF2-40B4-BE49-F238E27FC236}">
                <a16:creationId xmlns:a16="http://schemas.microsoft.com/office/drawing/2014/main" id="{376A1DF9-D0A5-45D4-9BEF-E629AFD7A93D}"/>
              </a:ext>
            </a:extLst>
          </p:cNvPr>
          <p:cNvSpPr txBox="1"/>
          <p:nvPr/>
        </p:nvSpPr>
        <p:spPr>
          <a:xfrm>
            <a:off x="2103615" y="6160748"/>
            <a:ext cx="8489956" cy="523220"/>
          </a:xfrm>
          <a:prstGeom prst="rect">
            <a:avLst/>
          </a:prstGeom>
          <a:noFill/>
          <a:ln w="9525">
            <a:noFill/>
          </a:ln>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多车仿真对比了不同车辆规模下随机接入和信息价值调度的累计多车行驶的累计均方误差，可见基于信息价值的调度在大规模车辆场景下仍取得远优于随机接入的结果</a:t>
            </a:r>
            <a:endParaRPr kumimoji="0" lang="zh-CN" altLang="en-US" sz="140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1748599"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多车仿真结果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框 61">
            <a:extLst>
              <a:ext uri="{FF2B5EF4-FFF2-40B4-BE49-F238E27FC236}">
                <a16:creationId xmlns:a16="http://schemas.microsoft.com/office/drawing/2014/main" id="{2E5F3BD2-641F-452F-94A3-026C252BADD1}"/>
              </a:ext>
            </a:extLst>
          </p:cNvPr>
          <p:cNvSpPr txBox="1"/>
          <p:nvPr/>
        </p:nvSpPr>
        <p:spPr>
          <a:xfrm>
            <a:off x="2423087" y="6297269"/>
            <a:ext cx="7202951"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设置车辆数目为</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20</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辆，我们探寻了虚拟帧长度与计算开销和</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MSE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之间的关联</a:t>
            </a:r>
            <a:endPar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0670D552-1B6F-4538-A81D-32D70E9753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6011" y="974441"/>
            <a:ext cx="7097104" cy="5322828"/>
          </a:xfrm>
          <a:prstGeom prst="rect">
            <a:avLst/>
          </a:prstGeom>
        </p:spPr>
      </p:pic>
    </p:spTree>
    <p:custDataLst>
      <p:tags r:id="rId1"/>
    </p:custDataLst>
    <p:extLst>
      <p:ext uri="{BB962C8B-B14F-4D97-AF65-F5344CB8AC3E}">
        <p14:creationId xmlns:p14="http://schemas.microsoft.com/office/powerpoint/2010/main" val="3577906705"/>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D3EC9DB9-1690-459A-A9A5-F2454B91A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034" y="774386"/>
            <a:ext cx="9884345" cy="5559944"/>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2289348" cy="400110"/>
          </a:xfrm>
          <a:prstGeom prst="rect">
            <a:avLst/>
          </a:prstGeom>
          <a:noFill/>
          <a:ln w="9525">
            <a:noFill/>
          </a:ln>
        </p:spPr>
        <p:txBody>
          <a:bodyPr wrap="square" anchor="t">
            <a:spAutoFit/>
          </a:bodyPr>
          <a:lstStyle/>
          <a:p>
            <a:pPr>
              <a:defRPr/>
            </a:pPr>
            <a:r>
              <a:rPr lang="zh-CN" altLang="en-US" sz="2000" b="1" dirty="0">
                <a:solidFill>
                  <a:srgbClr val="C00000"/>
                </a:solidFill>
                <a:latin typeface="微软雅黑" panose="020B0503020204020204" pitchFamily="34" charset="-122"/>
                <a:ea typeface="微软雅黑" panose="020B0503020204020204" pitchFamily="34" charset="-122"/>
              </a:rPr>
              <a:t>平均通行时间对比</a:t>
            </a:r>
          </a:p>
        </p:txBody>
      </p:sp>
      <p:sp>
        <p:nvSpPr>
          <p:cNvPr id="15" name="文本框 61">
            <a:extLst>
              <a:ext uri="{FF2B5EF4-FFF2-40B4-BE49-F238E27FC236}">
                <a16:creationId xmlns:a16="http://schemas.microsoft.com/office/drawing/2014/main" id="{2E5F3BD2-641F-452F-94A3-026C252BADD1}"/>
              </a:ext>
            </a:extLst>
          </p:cNvPr>
          <p:cNvSpPr txBox="1"/>
          <p:nvPr/>
        </p:nvSpPr>
        <p:spPr>
          <a:xfrm>
            <a:off x="1502055" y="6105818"/>
            <a:ext cx="9480269"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设置每分钟生成车辆数目为</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1-10</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辆，固定帧长度为 </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。我们探寻了使用不同调度方式对通行时间的影响</a:t>
            </a:r>
            <a:endPar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91077501"/>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1748599"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路口仿真演示</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4B78F361-7DAF-4D2D-A4D6-9F9B73250A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7601" y="1272203"/>
            <a:ext cx="8067675" cy="5042297"/>
          </a:xfrm>
          <a:prstGeom prst="rect">
            <a:avLst/>
          </a:prstGeom>
        </p:spPr>
      </p:pic>
    </p:spTree>
    <p:custDataLst>
      <p:tags r:id="rId1"/>
    </p:custDataLst>
    <p:extLst>
      <p:ext uri="{BB962C8B-B14F-4D97-AF65-F5344CB8AC3E}">
        <p14:creationId xmlns:p14="http://schemas.microsoft.com/office/powerpoint/2010/main" val="283987228"/>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B3D311-AB43-4FC7-BA4A-5A2019EE17C2}"/>
              </a:ext>
            </a:extLst>
          </p:cNvPr>
          <p:cNvPicPr>
            <a:picLocks noChangeAspect="1"/>
          </p:cNvPicPr>
          <p:nvPr/>
        </p:nvPicPr>
        <p:blipFill rotWithShape="1">
          <a:blip r:embed="rId10"/>
          <a:srcRect t="19570" b="6211"/>
          <a:stretch/>
        </p:blipFill>
        <p:spPr>
          <a:xfrm>
            <a:off x="743885" y="1755461"/>
            <a:ext cx="5629275" cy="629175"/>
          </a:xfrm>
          <a:prstGeom prst="rect">
            <a:avLst/>
          </a:prstGeom>
        </p:spPr>
      </p:pic>
      <p:pic>
        <p:nvPicPr>
          <p:cNvPr id="4" name="图片 3">
            <a:extLst>
              <a:ext uri="{FF2B5EF4-FFF2-40B4-BE49-F238E27FC236}">
                <a16:creationId xmlns:a16="http://schemas.microsoft.com/office/drawing/2014/main" id="{E0AD977D-BD5D-4A1C-A3B9-A2C43D6E5BF4}"/>
              </a:ext>
            </a:extLst>
          </p:cNvPr>
          <p:cNvPicPr>
            <a:picLocks noChangeAspect="1"/>
          </p:cNvPicPr>
          <p:nvPr/>
        </p:nvPicPr>
        <p:blipFill>
          <a:blip r:embed="rId11"/>
          <a:stretch>
            <a:fillRect/>
          </a:stretch>
        </p:blipFill>
        <p:spPr>
          <a:xfrm>
            <a:off x="6619901" y="1263883"/>
            <a:ext cx="5114925" cy="1962150"/>
          </a:xfrm>
          <a:prstGeom prst="rect">
            <a:avLst/>
          </a:prstGeom>
        </p:spPr>
      </p:pic>
      <p:pic>
        <p:nvPicPr>
          <p:cNvPr id="5" name="图片 4">
            <a:extLst>
              <a:ext uri="{FF2B5EF4-FFF2-40B4-BE49-F238E27FC236}">
                <a16:creationId xmlns:a16="http://schemas.microsoft.com/office/drawing/2014/main" id="{B93C40DF-E8D9-4675-A8EB-13D0C1B2CCAB}"/>
              </a:ext>
            </a:extLst>
          </p:cNvPr>
          <p:cNvPicPr>
            <a:picLocks noChangeAspect="1"/>
          </p:cNvPicPr>
          <p:nvPr/>
        </p:nvPicPr>
        <p:blipFill rotWithShape="1">
          <a:blip r:embed="rId12"/>
          <a:srcRect t="16386"/>
          <a:stretch/>
        </p:blipFill>
        <p:spPr>
          <a:xfrm>
            <a:off x="814388" y="3048102"/>
            <a:ext cx="5210175" cy="629175"/>
          </a:xfrm>
          <a:prstGeom prst="rect">
            <a:avLst/>
          </a:prstGeom>
        </p:spPr>
      </p:pic>
      <p:pic>
        <p:nvPicPr>
          <p:cNvPr id="6" name="图片 5">
            <a:extLst>
              <a:ext uri="{FF2B5EF4-FFF2-40B4-BE49-F238E27FC236}">
                <a16:creationId xmlns:a16="http://schemas.microsoft.com/office/drawing/2014/main" id="{FEBA45F4-C892-450B-8BE2-0F80F4209FB4}"/>
              </a:ext>
            </a:extLst>
          </p:cNvPr>
          <p:cNvPicPr>
            <a:picLocks noChangeAspect="1"/>
          </p:cNvPicPr>
          <p:nvPr/>
        </p:nvPicPr>
        <p:blipFill rotWithShape="1">
          <a:blip r:embed="rId13"/>
          <a:srcRect l="16558" r="18488"/>
          <a:stretch/>
        </p:blipFill>
        <p:spPr>
          <a:xfrm>
            <a:off x="1639523" y="3829324"/>
            <a:ext cx="3464654" cy="790575"/>
          </a:xfrm>
          <a:prstGeom prst="rect">
            <a:avLst/>
          </a:prstGeom>
        </p:spPr>
      </p:pic>
      <p:pic>
        <p:nvPicPr>
          <p:cNvPr id="7" name="图片 6">
            <a:extLst>
              <a:ext uri="{FF2B5EF4-FFF2-40B4-BE49-F238E27FC236}">
                <a16:creationId xmlns:a16="http://schemas.microsoft.com/office/drawing/2014/main" id="{064D1559-757C-48D0-AC01-7A6D5C2E53FC}"/>
              </a:ext>
            </a:extLst>
          </p:cNvPr>
          <p:cNvPicPr>
            <a:picLocks noChangeAspect="1"/>
          </p:cNvPicPr>
          <p:nvPr/>
        </p:nvPicPr>
        <p:blipFill>
          <a:blip r:embed="rId14"/>
          <a:stretch>
            <a:fillRect/>
          </a:stretch>
        </p:blipFill>
        <p:spPr>
          <a:xfrm>
            <a:off x="857250" y="4709553"/>
            <a:ext cx="5124450" cy="695325"/>
          </a:xfrm>
          <a:prstGeom prst="rect">
            <a:avLst/>
          </a:prstGeom>
        </p:spPr>
      </p:pic>
      <p:pic>
        <p:nvPicPr>
          <p:cNvPr id="9" name="图片 8">
            <a:extLst>
              <a:ext uri="{FF2B5EF4-FFF2-40B4-BE49-F238E27FC236}">
                <a16:creationId xmlns:a16="http://schemas.microsoft.com/office/drawing/2014/main" id="{9B8D3357-06DF-4074-93AC-A1FF5E8255A6}"/>
              </a:ext>
            </a:extLst>
          </p:cNvPr>
          <p:cNvPicPr>
            <a:picLocks noChangeAspect="1"/>
          </p:cNvPicPr>
          <p:nvPr/>
        </p:nvPicPr>
        <p:blipFill rotWithShape="1">
          <a:blip r:embed="rId15"/>
          <a:srcRect l="2652" t="6250" r="1971" b="7292"/>
          <a:stretch/>
        </p:blipFill>
        <p:spPr>
          <a:xfrm>
            <a:off x="6861173" y="3612755"/>
            <a:ext cx="5069239" cy="790575"/>
          </a:xfrm>
          <a:prstGeom prst="rect">
            <a:avLst/>
          </a:prstGeom>
        </p:spPr>
      </p:pic>
      <p:pic>
        <p:nvPicPr>
          <p:cNvPr id="10" name="图片 9">
            <a:extLst>
              <a:ext uri="{FF2B5EF4-FFF2-40B4-BE49-F238E27FC236}">
                <a16:creationId xmlns:a16="http://schemas.microsoft.com/office/drawing/2014/main" id="{2B73E138-9AFC-432B-B3EE-D900B5A97E99}"/>
              </a:ext>
            </a:extLst>
          </p:cNvPr>
          <p:cNvPicPr>
            <a:picLocks noChangeAspect="1"/>
          </p:cNvPicPr>
          <p:nvPr/>
        </p:nvPicPr>
        <p:blipFill rotWithShape="1">
          <a:blip r:embed="rId16"/>
          <a:srcRect b="7778"/>
          <a:stretch/>
        </p:blipFill>
        <p:spPr>
          <a:xfrm>
            <a:off x="6671642" y="4774699"/>
            <a:ext cx="5448300" cy="790575"/>
          </a:xfrm>
          <a:prstGeom prst="rect">
            <a:avLst/>
          </a:prstGeom>
        </p:spPr>
      </p:pic>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6"/>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7"/>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8"/>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信息紧迫度定义</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3">
            <a:extLst>
              <a:ext uri="{FF2B5EF4-FFF2-40B4-BE49-F238E27FC236}">
                <a16:creationId xmlns:a16="http://schemas.microsoft.com/office/drawing/2014/main" id="{0B93CD4D-4D34-46B9-8229-4ABC197806D4}"/>
              </a:ext>
            </a:extLst>
          </p:cNvPr>
          <p:cNvGrpSpPr/>
          <p:nvPr/>
        </p:nvGrpSpPr>
        <p:grpSpPr>
          <a:xfrm>
            <a:off x="6213456"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2"/>
            </p:custDataLst>
          </p:nvPr>
        </p:nvSpPr>
        <p:spPr>
          <a:xfrm>
            <a:off x="6454005"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7032218" y="724492"/>
            <a:ext cx="2313117"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无线控制系统需求</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29" name="图片 28">
            <a:extLst>
              <a:ext uri="{FF2B5EF4-FFF2-40B4-BE49-F238E27FC236}">
                <a16:creationId xmlns:a16="http://schemas.microsoft.com/office/drawing/2014/main" id="{61DB1B56-FE12-4932-BDB6-356B736113F4}"/>
              </a:ext>
            </a:extLst>
          </p:cNvPr>
          <p:cNvPicPr>
            <a:picLocks noChangeAspect="1"/>
          </p:cNvPicPr>
          <p:nvPr/>
        </p:nvPicPr>
        <p:blipFill>
          <a:blip r:embed="rId17"/>
          <a:stretch>
            <a:fillRect/>
          </a:stretch>
        </p:blipFill>
        <p:spPr>
          <a:xfrm>
            <a:off x="2414587" y="2586751"/>
            <a:ext cx="1914525" cy="285750"/>
          </a:xfrm>
          <a:prstGeom prst="rect">
            <a:avLst/>
          </a:prstGeom>
        </p:spPr>
      </p:pic>
      <p:sp>
        <p:nvSpPr>
          <p:cNvPr id="30" name="文本框 29">
            <a:extLst>
              <a:ext uri="{FF2B5EF4-FFF2-40B4-BE49-F238E27FC236}">
                <a16:creationId xmlns:a16="http://schemas.microsoft.com/office/drawing/2014/main" id="{7260A199-07CD-481C-9088-B4721010EE3A}"/>
              </a:ext>
            </a:extLst>
          </p:cNvPr>
          <p:cNvSpPr txBox="1"/>
          <p:nvPr/>
        </p:nvSpPr>
        <p:spPr>
          <a:xfrm>
            <a:off x="525400" y="6031684"/>
            <a:ext cx="11405012" cy="646331"/>
          </a:xfrm>
          <a:prstGeom prst="rect">
            <a:avLst/>
          </a:prstGeom>
          <a:noFill/>
        </p:spPr>
        <p:txBody>
          <a:bodyPr wrap="square" rtlCol="0">
            <a:spAutoFit/>
          </a:bodyPr>
          <a:lstStyle/>
          <a:p>
            <a:r>
              <a:rPr lang="en-US" altLang="zh-CN" i="1" dirty="0"/>
              <a:t>Urgency of Information for Context-Aware Timely Status Updates in Remote Control Systems .Xi Zheng , Sheng Zhou , Member , IEEE, and </a:t>
            </a:r>
            <a:r>
              <a:rPr lang="en-US" altLang="zh-CN" i="1" dirty="0" err="1"/>
              <a:t>Zhisheng</a:t>
            </a:r>
            <a:r>
              <a:rPr lang="en-US" altLang="zh-CN" i="1" dirty="0"/>
              <a:t> </a:t>
            </a:r>
            <a:r>
              <a:rPr lang="en-US" altLang="zh-CN" i="1" dirty="0" err="1"/>
              <a:t>Niu</a:t>
            </a:r>
            <a:r>
              <a:rPr lang="en-US" altLang="zh-CN" i="1" dirty="0"/>
              <a:t> , Fellow, IEEE</a:t>
            </a:r>
            <a:endParaRPr lang="zh-CN" altLang="en-US" i="1" dirty="0"/>
          </a:p>
        </p:txBody>
      </p:sp>
    </p:spTree>
    <p:extLst>
      <p:ext uri="{BB962C8B-B14F-4D97-AF65-F5344CB8AC3E}">
        <p14:creationId xmlns:p14="http://schemas.microsoft.com/office/powerpoint/2010/main" val="383766037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6"/>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7"/>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8"/>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4571836"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SINGLE TERMINAL SCHEDULING</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22" name="组合 3">
            <a:extLst>
              <a:ext uri="{FF2B5EF4-FFF2-40B4-BE49-F238E27FC236}">
                <a16:creationId xmlns:a16="http://schemas.microsoft.com/office/drawing/2014/main" id="{0B93CD4D-4D34-46B9-8229-4ABC197806D4}"/>
              </a:ext>
            </a:extLst>
          </p:cNvPr>
          <p:cNvGrpSpPr/>
          <p:nvPr/>
        </p:nvGrpSpPr>
        <p:grpSpPr>
          <a:xfrm>
            <a:off x="6213456"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2"/>
            </p:custDataLst>
          </p:nvPr>
        </p:nvSpPr>
        <p:spPr>
          <a:xfrm>
            <a:off x="6454005"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7032218" y="724492"/>
            <a:ext cx="4286479"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MULTI-TERMINAL SCHEDULING</a:t>
            </a:r>
            <a:endPar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44FD5C6E-3E2B-4CC8-971E-DC489C446F34}"/>
              </a:ext>
            </a:extLst>
          </p:cNvPr>
          <p:cNvPicPr>
            <a:picLocks noChangeAspect="1"/>
          </p:cNvPicPr>
          <p:nvPr/>
        </p:nvPicPr>
        <p:blipFill>
          <a:blip r:embed="rId10"/>
          <a:stretch>
            <a:fillRect/>
          </a:stretch>
        </p:blipFill>
        <p:spPr>
          <a:xfrm>
            <a:off x="441251" y="1395155"/>
            <a:ext cx="5210175" cy="2505075"/>
          </a:xfrm>
          <a:prstGeom prst="rect">
            <a:avLst/>
          </a:prstGeom>
        </p:spPr>
      </p:pic>
      <p:pic>
        <p:nvPicPr>
          <p:cNvPr id="8" name="图片 7">
            <a:extLst>
              <a:ext uri="{FF2B5EF4-FFF2-40B4-BE49-F238E27FC236}">
                <a16:creationId xmlns:a16="http://schemas.microsoft.com/office/drawing/2014/main" id="{6166487C-3D00-4F7B-9B6E-B44FAD91F845}"/>
              </a:ext>
            </a:extLst>
          </p:cNvPr>
          <p:cNvPicPr>
            <a:picLocks noChangeAspect="1"/>
          </p:cNvPicPr>
          <p:nvPr/>
        </p:nvPicPr>
        <p:blipFill>
          <a:blip r:embed="rId11"/>
          <a:stretch>
            <a:fillRect/>
          </a:stretch>
        </p:blipFill>
        <p:spPr>
          <a:xfrm>
            <a:off x="304800" y="4151667"/>
            <a:ext cx="5238750" cy="2076450"/>
          </a:xfrm>
          <a:prstGeom prst="rect">
            <a:avLst/>
          </a:prstGeom>
        </p:spPr>
      </p:pic>
      <p:pic>
        <p:nvPicPr>
          <p:cNvPr id="11" name="图片 10">
            <a:extLst>
              <a:ext uri="{FF2B5EF4-FFF2-40B4-BE49-F238E27FC236}">
                <a16:creationId xmlns:a16="http://schemas.microsoft.com/office/drawing/2014/main" id="{6D37B157-DBD8-4D8E-A352-1605C49AF5C9}"/>
              </a:ext>
            </a:extLst>
          </p:cNvPr>
          <p:cNvPicPr>
            <a:picLocks noChangeAspect="1"/>
          </p:cNvPicPr>
          <p:nvPr/>
        </p:nvPicPr>
        <p:blipFill rotWithShape="1">
          <a:blip r:embed="rId12"/>
          <a:srcRect t="9905"/>
          <a:stretch/>
        </p:blipFill>
        <p:spPr>
          <a:xfrm>
            <a:off x="6127136" y="1139991"/>
            <a:ext cx="5457825" cy="3157982"/>
          </a:xfrm>
          <a:prstGeom prst="rect">
            <a:avLst/>
          </a:prstGeom>
        </p:spPr>
      </p:pic>
      <p:pic>
        <p:nvPicPr>
          <p:cNvPr id="30" name="图片 29">
            <a:extLst>
              <a:ext uri="{FF2B5EF4-FFF2-40B4-BE49-F238E27FC236}">
                <a16:creationId xmlns:a16="http://schemas.microsoft.com/office/drawing/2014/main" id="{32895067-133D-41A4-9CC0-5A1FB71339D2}"/>
              </a:ext>
            </a:extLst>
          </p:cNvPr>
          <p:cNvPicPr>
            <a:picLocks noChangeAspect="1"/>
          </p:cNvPicPr>
          <p:nvPr/>
        </p:nvPicPr>
        <p:blipFill>
          <a:blip r:embed="rId13"/>
          <a:stretch>
            <a:fillRect/>
          </a:stretch>
        </p:blipFill>
        <p:spPr>
          <a:xfrm>
            <a:off x="6241435" y="4456859"/>
            <a:ext cx="5229225" cy="2238375"/>
          </a:xfrm>
          <a:prstGeom prst="rect">
            <a:avLst/>
          </a:prstGeom>
        </p:spPr>
      </p:pic>
    </p:spTree>
    <p:extLst>
      <p:ext uri="{BB962C8B-B14F-4D97-AF65-F5344CB8AC3E}">
        <p14:creationId xmlns:p14="http://schemas.microsoft.com/office/powerpoint/2010/main" val="433220824"/>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4571836"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SINGLE TERMINAL SCHEDULING</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1204DB9-E3B7-4594-A989-D9AC90F74517}"/>
              </a:ext>
            </a:extLst>
          </p:cNvPr>
          <p:cNvPicPr>
            <a:picLocks noChangeAspect="1"/>
          </p:cNvPicPr>
          <p:nvPr/>
        </p:nvPicPr>
        <p:blipFill>
          <a:blip r:embed="rId6"/>
          <a:stretch>
            <a:fillRect/>
          </a:stretch>
        </p:blipFill>
        <p:spPr>
          <a:xfrm>
            <a:off x="412676" y="1930297"/>
            <a:ext cx="4267233" cy="2960485"/>
          </a:xfrm>
          <a:prstGeom prst="rect">
            <a:avLst/>
          </a:prstGeom>
        </p:spPr>
      </p:pic>
      <p:pic>
        <p:nvPicPr>
          <p:cNvPr id="9" name="图片 8">
            <a:extLst>
              <a:ext uri="{FF2B5EF4-FFF2-40B4-BE49-F238E27FC236}">
                <a16:creationId xmlns:a16="http://schemas.microsoft.com/office/drawing/2014/main" id="{4517A92C-9768-47A9-ACE1-C81F1E1FBCE8}"/>
              </a:ext>
            </a:extLst>
          </p:cNvPr>
          <p:cNvPicPr>
            <a:picLocks noChangeAspect="1"/>
          </p:cNvPicPr>
          <p:nvPr/>
        </p:nvPicPr>
        <p:blipFill>
          <a:blip r:embed="rId7"/>
          <a:stretch>
            <a:fillRect/>
          </a:stretch>
        </p:blipFill>
        <p:spPr>
          <a:xfrm>
            <a:off x="4519294" y="1241425"/>
            <a:ext cx="7495515" cy="5520776"/>
          </a:xfrm>
          <a:prstGeom prst="rect">
            <a:avLst/>
          </a:prstGeom>
        </p:spPr>
      </p:pic>
    </p:spTree>
    <p:extLst>
      <p:ext uri="{BB962C8B-B14F-4D97-AF65-F5344CB8AC3E}">
        <p14:creationId xmlns:p14="http://schemas.microsoft.com/office/powerpoint/2010/main" val="334170852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22" name="组合 3">
            <a:extLst>
              <a:ext uri="{FF2B5EF4-FFF2-40B4-BE49-F238E27FC236}">
                <a16:creationId xmlns:a16="http://schemas.microsoft.com/office/drawing/2014/main" id="{0B93CD4D-4D34-46B9-8229-4ABC197806D4}"/>
              </a:ext>
            </a:extLst>
          </p:cNvPr>
          <p:cNvGrpSpPr/>
          <p:nvPr/>
        </p:nvGrpSpPr>
        <p:grpSpPr>
          <a:xfrm>
            <a:off x="701883"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1"/>
            </p:custDataLst>
          </p:nvPr>
        </p:nvSpPr>
        <p:spPr>
          <a:xfrm>
            <a:off x="942432"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1520645" y="724492"/>
            <a:ext cx="4286479"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MULTI-TERMINAL SCHEDULING</a:t>
            </a:r>
            <a:endPar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BEE081E-2F27-48FC-B589-B8EC2948899F}"/>
              </a:ext>
            </a:extLst>
          </p:cNvPr>
          <p:cNvPicPr>
            <a:picLocks noChangeAspect="1"/>
          </p:cNvPicPr>
          <p:nvPr/>
        </p:nvPicPr>
        <p:blipFill rotWithShape="1">
          <a:blip r:embed="rId6"/>
          <a:srcRect l="3896"/>
          <a:stretch/>
        </p:blipFill>
        <p:spPr>
          <a:xfrm>
            <a:off x="1060020" y="1604259"/>
            <a:ext cx="5135330" cy="4181475"/>
          </a:xfrm>
          <a:prstGeom prst="rect">
            <a:avLst/>
          </a:prstGeom>
        </p:spPr>
      </p:pic>
      <p:pic>
        <p:nvPicPr>
          <p:cNvPr id="4" name="图片 3">
            <a:extLst>
              <a:ext uri="{FF2B5EF4-FFF2-40B4-BE49-F238E27FC236}">
                <a16:creationId xmlns:a16="http://schemas.microsoft.com/office/drawing/2014/main" id="{B2B5945A-6621-427E-8300-C0B112AEA011}"/>
              </a:ext>
            </a:extLst>
          </p:cNvPr>
          <p:cNvPicPr>
            <a:picLocks noChangeAspect="1"/>
          </p:cNvPicPr>
          <p:nvPr/>
        </p:nvPicPr>
        <p:blipFill>
          <a:blip r:embed="rId7"/>
          <a:stretch>
            <a:fillRect/>
          </a:stretch>
        </p:blipFill>
        <p:spPr>
          <a:xfrm>
            <a:off x="6195350" y="36975"/>
            <a:ext cx="4711716" cy="6538707"/>
          </a:xfrm>
          <a:prstGeom prst="rect">
            <a:avLst/>
          </a:prstGeom>
        </p:spPr>
      </p:pic>
    </p:spTree>
    <p:extLst>
      <p:ext uri="{BB962C8B-B14F-4D97-AF65-F5344CB8AC3E}">
        <p14:creationId xmlns:p14="http://schemas.microsoft.com/office/powerpoint/2010/main" val="2358977371"/>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178647" y="5129954"/>
            <a:ext cx="11518900" cy="1651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44" name="圆角矩形 43"/>
          <p:cNvSpPr/>
          <p:nvPr/>
        </p:nvSpPr>
        <p:spPr>
          <a:xfrm>
            <a:off x="8300721" y="5549053"/>
            <a:ext cx="3089487" cy="36914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43" name="圆角矩形 42"/>
          <p:cNvSpPr/>
          <p:nvPr/>
        </p:nvSpPr>
        <p:spPr>
          <a:xfrm>
            <a:off x="5216313" y="5535507"/>
            <a:ext cx="2797387" cy="36914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42" name="圆角矩形 41"/>
          <p:cNvSpPr/>
          <p:nvPr/>
        </p:nvSpPr>
        <p:spPr>
          <a:xfrm>
            <a:off x="624840" y="5538047"/>
            <a:ext cx="4304453" cy="36914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24" name="圆角矩形 23"/>
          <p:cNvSpPr/>
          <p:nvPr/>
        </p:nvSpPr>
        <p:spPr>
          <a:xfrm>
            <a:off x="178647" y="1253067"/>
            <a:ext cx="11518900" cy="35788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34" name="圆角矩形 33"/>
          <p:cNvSpPr/>
          <p:nvPr/>
        </p:nvSpPr>
        <p:spPr>
          <a:xfrm>
            <a:off x="4516121" y="1849968"/>
            <a:ext cx="2322407" cy="1289473"/>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33" name="圆角矩形 32"/>
          <p:cNvSpPr/>
          <p:nvPr/>
        </p:nvSpPr>
        <p:spPr>
          <a:xfrm>
            <a:off x="8767234" y="1882987"/>
            <a:ext cx="1744133" cy="1073573"/>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30" name="圆角矩形 29"/>
          <p:cNvSpPr/>
          <p:nvPr/>
        </p:nvSpPr>
        <p:spPr>
          <a:xfrm>
            <a:off x="927947" y="1849967"/>
            <a:ext cx="1402927" cy="1043093"/>
          </a:xfrm>
          <a:prstGeom prst="round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16" name="文本框 15"/>
          <p:cNvSpPr txBox="1"/>
          <p:nvPr/>
        </p:nvSpPr>
        <p:spPr>
          <a:xfrm>
            <a:off x="4099561" y="1298787"/>
            <a:ext cx="2825327" cy="379656"/>
          </a:xfrm>
          <a:prstGeom prst="rect">
            <a:avLst/>
          </a:prstGeom>
          <a:noFill/>
        </p:spPr>
        <p:txBody>
          <a:bodyPr wrap="square" rtlCol="0">
            <a:spAutoFit/>
          </a:bodyPr>
          <a:lstStyle/>
          <a:p>
            <a:pPr algn="ctr" defTabSz="914377"/>
            <a:r>
              <a:rPr lang="zh-CN" altLang="en-US" sz="1867">
                <a:solidFill>
                  <a:prstClr val="black"/>
                </a:solidFill>
                <a:latin typeface="微软雅黑"/>
                <a:ea typeface="微软雅黑"/>
              </a:rPr>
              <a:t>车队通信方面的研究</a:t>
            </a:r>
            <a:endParaRPr lang="en-US" altLang="zh-CN" sz="1867">
              <a:solidFill>
                <a:prstClr val="black"/>
              </a:solidFill>
              <a:latin typeface="微软雅黑"/>
              <a:ea typeface="微软雅黑"/>
            </a:endParaRPr>
          </a:p>
        </p:txBody>
      </p:sp>
      <p:sp>
        <p:nvSpPr>
          <p:cNvPr id="27" name="文本框 26"/>
          <p:cNvSpPr txBox="1"/>
          <p:nvPr/>
        </p:nvSpPr>
        <p:spPr>
          <a:xfrm>
            <a:off x="966047" y="1878753"/>
            <a:ext cx="1621367" cy="954300"/>
          </a:xfrm>
          <a:prstGeom prst="rect">
            <a:avLst/>
          </a:prstGeom>
          <a:noFill/>
        </p:spPr>
        <p:txBody>
          <a:bodyPr wrap="square" rtlCol="0">
            <a:spAutoFit/>
          </a:bodyPr>
          <a:lstStyle/>
          <a:p>
            <a:pPr defTabSz="914377"/>
            <a:r>
              <a:rPr lang="zh-CN" altLang="en-US" sz="1867">
                <a:solidFill>
                  <a:prstClr val="black"/>
                </a:solidFill>
                <a:latin typeface="微软雅黑"/>
                <a:ea typeface="微软雅黑"/>
                <a:sym typeface="+mn-ea"/>
              </a:rPr>
              <a:t>通信协议</a:t>
            </a:r>
            <a:endParaRPr lang="zh-CN" altLang="en-US" sz="1867">
              <a:solidFill>
                <a:prstClr val="black"/>
              </a:solidFill>
              <a:latin typeface="微软雅黑"/>
              <a:ea typeface="微软雅黑"/>
            </a:endParaRPr>
          </a:p>
          <a:p>
            <a:pPr defTabSz="914377"/>
            <a:r>
              <a:rPr lang="zh-CN" altLang="en-US" sz="1867">
                <a:solidFill>
                  <a:prstClr val="black"/>
                </a:solidFill>
                <a:latin typeface="微软雅黑"/>
                <a:ea typeface="微软雅黑"/>
                <a:sym typeface="+mn-ea"/>
              </a:rPr>
              <a:t> </a:t>
            </a:r>
            <a:r>
              <a:rPr lang="en-US" altLang="zh-CN" sz="1867">
                <a:solidFill>
                  <a:prstClr val="black"/>
                </a:solidFill>
                <a:latin typeface="微软雅黑"/>
                <a:ea typeface="微软雅黑"/>
                <a:sym typeface="+mn-ea"/>
              </a:rPr>
              <a:t> D2D </a:t>
            </a:r>
            <a:endParaRPr lang="en-US" altLang="zh-CN"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802.11p</a:t>
            </a:r>
            <a:endParaRPr lang="zh-CN" altLang="en-US" sz="1867">
              <a:solidFill>
                <a:prstClr val="black"/>
              </a:solidFill>
              <a:latin typeface="微软雅黑"/>
              <a:ea typeface="微软雅黑"/>
            </a:endParaRPr>
          </a:p>
        </p:txBody>
      </p:sp>
      <p:sp>
        <p:nvSpPr>
          <p:cNvPr id="28" name="文本框 27"/>
          <p:cNvSpPr txBox="1"/>
          <p:nvPr/>
        </p:nvSpPr>
        <p:spPr>
          <a:xfrm>
            <a:off x="4516120" y="1868594"/>
            <a:ext cx="2540000" cy="1241622"/>
          </a:xfrm>
          <a:prstGeom prst="rect">
            <a:avLst/>
          </a:prstGeom>
          <a:noFill/>
        </p:spPr>
        <p:txBody>
          <a:bodyPr wrap="square" rtlCol="0">
            <a:spAutoFit/>
          </a:bodyPr>
          <a:lstStyle/>
          <a:p>
            <a:pPr defTabSz="914377"/>
            <a:r>
              <a:rPr lang="zh-CN" altLang="en-US" sz="1867">
                <a:solidFill>
                  <a:prstClr val="black"/>
                </a:solidFill>
                <a:latin typeface="微软雅黑"/>
                <a:ea typeface="微软雅黑"/>
                <a:sym typeface="+mn-ea"/>
              </a:rPr>
              <a:t>消息分发策略</a:t>
            </a:r>
            <a:endParaRPr lang="zh-CN" altLang="en-US"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广播</a:t>
            </a:r>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单播</a:t>
            </a:r>
            <a:endParaRPr lang="zh-CN" altLang="en-US"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多跳</a:t>
            </a:r>
            <a:r>
              <a:rPr lang="en-US" altLang="zh-CN" sz="1867">
                <a:solidFill>
                  <a:prstClr val="black"/>
                </a:solidFill>
                <a:latin typeface="微软雅黑"/>
                <a:ea typeface="微软雅黑"/>
                <a:sym typeface="+mn-ea"/>
              </a:rPr>
              <a:t>/</a:t>
            </a:r>
            <a:r>
              <a:rPr lang="zh-CN" altLang="en-US" sz="1867">
                <a:solidFill>
                  <a:prstClr val="black"/>
                </a:solidFill>
                <a:latin typeface="微软雅黑"/>
                <a:ea typeface="微软雅黑"/>
                <a:sym typeface="+mn-ea"/>
              </a:rPr>
              <a:t>单挑</a:t>
            </a:r>
            <a:endParaRPr lang="zh-CN" altLang="en-US"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顺序传输</a:t>
            </a:r>
            <a:r>
              <a:rPr lang="en-US" altLang="zh-CN" sz="1867">
                <a:solidFill>
                  <a:prstClr val="black"/>
                </a:solidFill>
                <a:latin typeface="微软雅黑"/>
                <a:ea typeface="微软雅黑"/>
                <a:sym typeface="+mn-ea"/>
              </a:rPr>
              <a:t>/</a:t>
            </a:r>
            <a:r>
              <a:rPr lang="zh-CN" altLang="en-US" sz="1867">
                <a:solidFill>
                  <a:prstClr val="black"/>
                </a:solidFill>
                <a:latin typeface="微软雅黑"/>
                <a:ea typeface="微软雅黑"/>
                <a:sym typeface="+mn-ea"/>
              </a:rPr>
              <a:t>同时传输</a:t>
            </a:r>
            <a:endParaRPr lang="zh-CN" altLang="en-US" sz="1867">
              <a:solidFill>
                <a:prstClr val="black"/>
              </a:solidFill>
              <a:latin typeface="微软雅黑"/>
              <a:ea typeface="微软雅黑"/>
            </a:endParaRPr>
          </a:p>
        </p:txBody>
      </p:sp>
      <p:sp>
        <p:nvSpPr>
          <p:cNvPr id="29" name="文本框 28"/>
          <p:cNvSpPr txBox="1"/>
          <p:nvPr/>
        </p:nvSpPr>
        <p:spPr>
          <a:xfrm>
            <a:off x="8724054" y="1911773"/>
            <a:ext cx="1882140" cy="954300"/>
          </a:xfrm>
          <a:prstGeom prst="rect">
            <a:avLst/>
          </a:prstGeom>
          <a:noFill/>
        </p:spPr>
        <p:txBody>
          <a:bodyPr wrap="square" rtlCol="0">
            <a:spAutoFit/>
          </a:bodyPr>
          <a:lstStyle/>
          <a:p>
            <a:pPr defTabSz="914377"/>
            <a:r>
              <a:rPr lang="zh-CN" altLang="en-US" sz="1867">
                <a:solidFill>
                  <a:prstClr val="black"/>
                </a:solidFill>
                <a:latin typeface="微软雅黑"/>
                <a:ea typeface="微软雅黑"/>
                <a:sym typeface="+mn-ea"/>
              </a:rPr>
              <a:t>资源分配</a:t>
            </a:r>
            <a:endParaRPr lang="zh-CN" altLang="en-US"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子信道分配</a:t>
            </a:r>
            <a:endParaRPr lang="zh-CN" altLang="en-US" sz="1867">
              <a:solidFill>
                <a:prstClr val="black"/>
              </a:solidFill>
              <a:latin typeface="微软雅黑"/>
              <a:ea typeface="微软雅黑"/>
            </a:endParaRPr>
          </a:p>
          <a:p>
            <a:pPr defTabSz="914377"/>
            <a:r>
              <a:rPr lang="en-US" altLang="zh-CN" sz="1867">
                <a:solidFill>
                  <a:prstClr val="black"/>
                </a:solidFill>
                <a:latin typeface="微软雅黑"/>
                <a:ea typeface="微软雅黑"/>
                <a:sym typeface="+mn-ea"/>
              </a:rPr>
              <a:t>  </a:t>
            </a:r>
            <a:r>
              <a:rPr lang="zh-CN" altLang="en-US" sz="1867">
                <a:solidFill>
                  <a:prstClr val="black"/>
                </a:solidFill>
                <a:latin typeface="微软雅黑"/>
                <a:ea typeface="微软雅黑"/>
                <a:sym typeface="+mn-ea"/>
              </a:rPr>
              <a:t>功率控制</a:t>
            </a:r>
            <a:endParaRPr lang="zh-CN" altLang="en-US" sz="1867">
              <a:solidFill>
                <a:prstClr val="black"/>
              </a:solidFill>
              <a:latin typeface="微软雅黑"/>
              <a:ea typeface="微软雅黑"/>
            </a:endParaRPr>
          </a:p>
        </p:txBody>
      </p:sp>
      <p:sp>
        <p:nvSpPr>
          <p:cNvPr id="35" name="文本框 34"/>
          <p:cNvSpPr txBox="1"/>
          <p:nvPr/>
        </p:nvSpPr>
        <p:spPr>
          <a:xfrm>
            <a:off x="398780" y="3300307"/>
            <a:ext cx="11394440" cy="584775"/>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[1]</a:t>
            </a:r>
            <a:r>
              <a:rPr lang="zh-CN" altLang="en-US" sz="1600">
                <a:solidFill>
                  <a:prstClr val="black"/>
                </a:solidFill>
                <a:latin typeface="微软雅黑"/>
                <a:ea typeface="微软雅黑"/>
              </a:rPr>
              <a:t>R. Wang, J. Wu and J. Yan, "Resource Allocation for D2D-Enabled Communications in Vehicle Platooning," in IEEE Access, vol. 6, pp. 50526-50537, 2018, doi: 10.1109/ACCESS.2018.2868839</a:t>
            </a:r>
          </a:p>
        </p:txBody>
      </p:sp>
      <p:sp>
        <p:nvSpPr>
          <p:cNvPr id="36" name="文本框 35"/>
          <p:cNvSpPr txBox="1"/>
          <p:nvPr/>
        </p:nvSpPr>
        <p:spPr>
          <a:xfrm>
            <a:off x="398781" y="3914140"/>
            <a:ext cx="11092180" cy="830997"/>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[2]</a:t>
            </a:r>
            <a:r>
              <a:rPr lang="zh-CN" altLang="en-US" sz="1600">
                <a:solidFill>
                  <a:prstClr val="black"/>
                </a:solidFill>
                <a:latin typeface="微软雅黑"/>
                <a:ea typeface="微软雅黑"/>
              </a:rPr>
              <a:t>H. Peng et al., "Resource Allocation for Cellular-based Inter-Vehicle Communications in Autonomous Multiplatoons," in IEEE Transactions on Vehicular Technology, vol. 66, no. 12, pp. 11249-11263, Dec. 2017, doi: 10.1109/TVT.2017.2723430.</a:t>
            </a:r>
          </a:p>
        </p:txBody>
      </p:sp>
      <p:sp>
        <p:nvSpPr>
          <p:cNvPr id="38" name="文本框 37"/>
          <p:cNvSpPr txBox="1"/>
          <p:nvPr/>
        </p:nvSpPr>
        <p:spPr>
          <a:xfrm>
            <a:off x="4264661" y="5129954"/>
            <a:ext cx="2825327" cy="379656"/>
          </a:xfrm>
          <a:prstGeom prst="rect">
            <a:avLst/>
          </a:prstGeom>
          <a:noFill/>
        </p:spPr>
        <p:txBody>
          <a:bodyPr wrap="square" rtlCol="0">
            <a:spAutoFit/>
          </a:bodyPr>
          <a:lstStyle/>
          <a:p>
            <a:pPr algn="ctr" defTabSz="914377"/>
            <a:r>
              <a:rPr lang="zh-CN" altLang="en-US" sz="1867">
                <a:solidFill>
                  <a:prstClr val="black"/>
                </a:solidFill>
                <a:latin typeface="微软雅黑"/>
                <a:ea typeface="微软雅黑"/>
              </a:rPr>
              <a:t>车队控制方面的研究</a:t>
            </a:r>
            <a:endParaRPr lang="en-US" altLang="zh-CN" sz="1867">
              <a:solidFill>
                <a:prstClr val="black"/>
              </a:solidFill>
              <a:latin typeface="微软雅黑"/>
              <a:ea typeface="微软雅黑"/>
            </a:endParaRPr>
          </a:p>
        </p:txBody>
      </p:sp>
      <p:sp>
        <p:nvSpPr>
          <p:cNvPr id="39" name="文本框 38"/>
          <p:cNvSpPr txBox="1"/>
          <p:nvPr/>
        </p:nvSpPr>
        <p:spPr>
          <a:xfrm>
            <a:off x="582507" y="5506721"/>
            <a:ext cx="4461087" cy="338554"/>
          </a:xfrm>
          <a:prstGeom prst="rect">
            <a:avLst/>
          </a:prstGeom>
          <a:noFill/>
        </p:spPr>
        <p:txBody>
          <a:bodyPr wrap="square" rtlCol="0">
            <a:spAutoFit/>
          </a:bodyPr>
          <a:lstStyle/>
          <a:p>
            <a:pPr defTabSz="914377"/>
            <a:r>
              <a:rPr lang="zh-CN" altLang="en-US" sz="1600">
                <a:solidFill>
                  <a:prstClr val="black"/>
                </a:solidFill>
                <a:latin typeface="微软雅黑"/>
                <a:ea typeface="微软雅黑"/>
              </a:rPr>
              <a:t>cooperative adaptive cruise control (CACC)</a:t>
            </a:r>
          </a:p>
        </p:txBody>
      </p:sp>
      <p:sp>
        <p:nvSpPr>
          <p:cNvPr id="40" name="文本框 39"/>
          <p:cNvSpPr txBox="1"/>
          <p:nvPr/>
        </p:nvSpPr>
        <p:spPr>
          <a:xfrm>
            <a:off x="5043593" y="5506721"/>
            <a:ext cx="3142827" cy="379656"/>
          </a:xfrm>
          <a:prstGeom prst="rect">
            <a:avLst/>
          </a:prstGeom>
          <a:noFill/>
        </p:spPr>
        <p:txBody>
          <a:bodyPr wrap="square" rtlCol="0">
            <a:spAutoFit/>
          </a:bodyPr>
          <a:lstStyle/>
          <a:p>
            <a:pPr defTabSz="914377"/>
            <a:r>
              <a:rPr lang="zh-CN" altLang="en-US" sz="1867">
                <a:solidFill>
                  <a:prstClr val="black"/>
                </a:solidFill>
                <a:latin typeface="微软雅黑"/>
                <a:ea typeface="微软雅黑"/>
              </a:rPr>
              <a:t> </a:t>
            </a:r>
            <a:r>
              <a:rPr lang="zh-CN" altLang="en-US" sz="1600">
                <a:solidFill>
                  <a:prstClr val="black"/>
                </a:solidFill>
                <a:latin typeface="微软雅黑"/>
                <a:ea typeface="微软雅黑"/>
              </a:rPr>
              <a:t>sliding-mode</a:t>
            </a:r>
            <a:r>
              <a:rPr lang="en-US" altLang="zh-CN" sz="1600">
                <a:solidFill>
                  <a:prstClr val="black"/>
                </a:solidFill>
                <a:latin typeface="微软雅黑"/>
                <a:ea typeface="微软雅黑"/>
              </a:rPr>
              <a:t> </a:t>
            </a:r>
            <a:r>
              <a:rPr lang="zh-CN" altLang="en-US" sz="1600">
                <a:solidFill>
                  <a:prstClr val="black"/>
                </a:solidFill>
                <a:latin typeface="微软雅黑"/>
                <a:ea typeface="微软雅黑"/>
              </a:rPr>
              <a:t>control (SMC)</a:t>
            </a:r>
          </a:p>
        </p:txBody>
      </p:sp>
      <p:sp>
        <p:nvSpPr>
          <p:cNvPr id="41" name="文本框 40"/>
          <p:cNvSpPr txBox="1"/>
          <p:nvPr/>
        </p:nvSpPr>
        <p:spPr>
          <a:xfrm>
            <a:off x="8186421" y="5527040"/>
            <a:ext cx="4862407" cy="338554"/>
          </a:xfrm>
          <a:prstGeom prst="rect">
            <a:avLst/>
          </a:prstGeom>
          <a:noFill/>
        </p:spPr>
        <p:txBody>
          <a:bodyPr wrap="square" rtlCol="0">
            <a:spAutoFit/>
          </a:bodyPr>
          <a:lstStyle/>
          <a:p>
            <a:pPr defTabSz="914377"/>
            <a:r>
              <a:rPr lang="zh-CN" altLang="en-US" sz="1600">
                <a:solidFill>
                  <a:prstClr val="black"/>
                </a:solidFill>
                <a:latin typeface="微软雅黑"/>
                <a:ea typeface="微软雅黑"/>
              </a:rPr>
              <a:t> model</a:t>
            </a:r>
            <a:r>
              <a:rPr lang="en-US" altLang="zh-CN" sz="1600">
                <a:solidFill>
                  <a:prstClr val="black"/>
                </a:solidFill>
                <a:latin typeface="微软雅黑"/>
                <a:ea typeface="微软雅黑"/>
              </a:rPr>
              <a:t> </a:t>
            </a:r>
            <a:r>
              <a:rPr lang="zh-CN" altLang="en-US" sz="1600">
                <a:solidFill>
                  <a:prstClr val="black"/>
                </a:solidFill>
                <a:latin typeface="微软雅黑"/>
                <a:ea typeface="微软雅黑"/>
              </a:rPr>
              <a:t>predictive control (MPC)</a:t>
            </a:r>
          </a:p>
        </p:txBody>
      </p:sp>
      <p:sp>
        <p:nvSpPr>
          <p:cNvPr id="45" name="文本框 44"/>
          <p:cNvSpPr txBox="1"/>
          <p:nvPr/>
        </p:nvSpPr>
        <p:spPr>
          <a:xfrm>
            <a:off x="398781" y="5936827"/>
            <a:ext cx="11463020" cy="830997"/>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[3]</a:t>
            </a:r>
            <a:r>
              <a:rPr lang="zh-CN" altLang="en-US" sz="1600">
                <a:solidFill>
                  <a:prstClr val="black"/>
                </a:solidFill>
                <a:latin typeface="微软雅黑"/>
                <a:ea typeface="微软雅黑"/>
              </a:rPr>
              <a:t>D. Jia, K. Lu, J. Wang, X. Zhang and X. Shen, "A Survey on Platoon-Based Vehicular Cyber-Physical Systems," in IEEE Communications Surveys &amp; Tutorials, vol. 18, no. 1, pp. 263-284, Firstquarter 2016, doi: 10.1109/COMST.2015.2410831.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287867" y="2550161"/>
            <a:ext cx="11518900" cy="35788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16" name="文本框 15"/>
          <p:cNvSpPr txBox="1"/>
          <p:nvPr/>
        </p:nvSpPr>
        <p:spPr>
          <a:xfrm>
            <a:off x="4089401" y="2550161"/>
            <a:ext cx="3402753" cy="379656"/>
          </a:xfrm>
          <a:prstGeom prst="rect">
            <a:avLst/>
          </a:prstGeom>
          <a:noFill/>
        </p:spPr>
        <p:txBody>
          <a:bodyPr wrap="square" rtlCol="0">
            <a:spAutoFit/>
          </a:bodyPr>
          <a:lstStyle/>
          <a:p>
            <a:pPr algn="ctr" defTabSz="914377"/>
            <a:r>
              <a:rPr lang="zh-CN" altLang="en-US" sz="1867">
                <a:solidFill>
                  <a:prstClr val="black"/>
                </a:solidFill>
                <a:latin typeface="微软雅黑"/>
                <a:ea typeface="微软雅黑"/>
              </a:rPr>
              <a:t>车队通信</a:t>
            </a:r>
            <a:r>
              <a:rPr lang="en-US" altLang="zh-CN" sz="1867">
                <a:solidFill>
                  <a:prstClr val="black"/>
                </a:solidFill>
                <a:latin typeface="微软雅黑"/>
                <a:ea typeface="微软雅黑"/>
              </a:rPr>
              <a:t>+</a:t>
            </a:r>
            <a:r>
              <a:rPr lang="zh-CN" altLang="en-US" sz="1867">
                <a:solidFill>
                  <a:prstClr val="black"/>
                </a:solidFill>
                <a:latin typeface="微软雅黑"/>
                <a:ea typeface="微软雅黑"/>
              </a:rPr>
              <a:t>控制方面的研究</a:t>
            </a:r>
            <a:endParaRPr lang="en-US" altLang="zh-CN" sz="1867">
              <a:solidFill>
                <a:prstClr val="black"/>
              </a:solidFill>
              <a:latin typeface="微软雅黑"/>
              <a:ea typeface="微软雅黑"/>
            </a:endParaRPr>
          </a:p>
        </p:txBody>
      </p:sp>
      <p:sp>
        <p:nvSpPr>
          <p:cNvPr id="2" name="文本框 1"/>
          <p:cNvSpPr txBox="1"/>
          <p:nvPr/>
        </p:nvSpPr>
        <p:spPr>
          <a:xfrm>
            <a:off x="416561" y="1413934"/>
            <a:ext cx="11261513" cy="666977"/>
          </a:xfrm>
          <a:prstGeom prst="rect">
            <a:avLst/>
          </a:prstGeom>
          <a:noFill/>
        </p:spPr>
        <p:txBody>
          <a:bodyPr wrap="square" rtlCol="0">
            <a:spAutoFit/>
          </a:bodyPr>
          <a:lstStyle/>
          <a:p>
            <a:pPr defTabSz="914377"/>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车队控制性能的提高受到通信环境的严格限制。但对车辆间的通信性能与车队控制性能的关系进行理论分析的</a:t>
            </a:r>
            <a:r>
              <a:rPr lang="zh-CN" altLang="en-US" sz="1867" dirty="0">
                <a:solidFill>
                  <a:prstClr val="black"/>
                </a:solidFill>
                <a:latin typeface="微软雅黑"/>
                <a:ea typeface="微软雅黑"/>
                <a:sym typeface="+mn-ea"/>
              </a:rPr>
              <a:t>研究较少</a:t>
            </a:r>
            <a:r>
              <a:rPr lang="zh-CN" altLang="en-US" sz="1867" dirty="0">
                <a:solidFill>
                  <a:prstClr val="black"/>
                </a:solidFill>
                <a:latin typeface="微软雅黑"/>
                <a:ea typeface="微软雅黑"/>
              </a:rPr>
              <a:t>。</a:t>
            </a:r>
          </a:p>
        </p:txBody>
      </p:sp>
      <p:sp>
        <p:nvSpPr>
          <p:cNvPr id="3" name="文本框 2"/>
          <p:cNvSpPr txBox="1"/>
          <p:nvPr/>
        </p:nvSpPr>
        <p:spPr>
          <a:xfrm>
            <a:off x="738294" y="2998893"/>
            <a:ext cx="10618047" cy="830997"/>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[4]</a:t>
            </a:r>
            <a:r>
              <a:rPr lang="zh-CN" altLang="en-US" sz="1600">
                <a:solidFill>
                  <a:prstClr val="black"/>
                </a:solidFill>
                <a:latin typeface="微软雅黑"/>
                <a:ea typeface="微软雅黑"/>
              </a:rPr>
              <a:t>J. Mei, K. Zheng, L. Zhao, L. Lei and X. Wang, "Joint Radio Resource Allocation and Control for Vehicle Platooning in LTE-V2V Network," in IEEE Transactions on Vehicular Technology, vol. 67, no. 12, pp. 12218-12230, Dec. 2018, doi: 10.1109/TVT.2018.2874722.</a:t>
            </a:r>
          </a:p>
        </p:txBody>
      </p:sp>
      <p:sp>
        <p:nvSpPr>
          <p:cNvPr id="4" name="文本框 3"/>
          <p:cNvSpPr txBox="1"/>
          <p:nvPr/>
        </p:nvSpPr>
        <p:spPr>
          <a:xfrm>
            <a:off x="738293" y="4020821"/>
            <a:ext cx="10371667" cy="830997"/>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[5]</a:t>
            </a:r>
            <a:r>
              <a:rPr lang="zh-CN" altLang="en-US" sz="1600">
                <a:solidFill>
                  <a:prstClr val="black"/>
                </a:solidFill>
                <a:latin typeface="微软雅黑"/>
                <a:ea typeface="微软雅黑"/>
              </a:rPr>
              <a:t>C. Hong et al., "A Joint Design of Platoon Communication and Control Based on LTE-V2V," in IEEE Transactions on Vehicular Technology, vol. 69, no. 12, pp. 15893-15907, Dec. 2020, doi: 10.1109/TVT.2020.3037239.</a:t>
            </a:r>
          </a:p>
        </p:txBody>
      </p:sp>
      <p:sp>
        <p:nvSpPr>
          <p:cNvPr id="5" name="文本框 4"/>
          <p:cNvSpPr txBox="1"/>
          <p:nvPr/>
        </p:nvSpPr>
        <p:spPr>
          <a:xfrm>
            <a:off x="738293" y="5042747"/>
            <a:ext cx="10419080" cy="830997"/>
          </a:xfrm>
          <a:prstGeom prst="rect">
            <a:avLst/>
          </a:prstGeom>
          <a:noFill/>
        </p:spPr>
        <p:txBody>
          <a:bodyPr wrap="square" rtlCol="0">
            <a:spAutoFit/>
          </a:bodyPr>
          <a:lstStyle/>
          <a:p>
            <a:pPr defTabSz="914377"/>
            <a:r>
              <a:rPr lang="en-US" altLang="zh-CN" sz="1600">
                <a:solidFill>
                  <a:prstClr val="black"/>
                </a:solidFill>
                <a:latin typeface="微软雅黑"/>
                <a:ea typeface="微软雅黑"/>
              </a:rPr>
              <a:t>[6]</a:t>
            </a:r>
            <a:r>
              <a:rPr lang="zh-CN" altLang="en-US" sz="1600">
                <a:solidFill>
                  <a:prstClr val="black"/>
                </a:solidFill>
                <a:latin typeface="微软雅黑"/>
                <a:ea typeface="微软雅黑"/>
              </a:rPr>
              <a:t>B. Liu, D. Jia, K. Lu, D. Ngoduy, J. Wang and L. Wu, "A Joint Control–Communication Design for Reliable Vehicle Platooning in Hybrid Traffic," in IEEE Transactions on Vehicular Technology, vol. 66, no. 10, pp. 9394-9409, Oct. 2017, doi: 10.1109/TVT.2017.2702650.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F0E2FFA-A5EE-4CFC-B040-711405A733DF}"/>
              </a:ext>
            </a:extLst>
          </p:cNvPr>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2</a:t>
            </a:fld>
            <a:endParaRPr lang="zh-CN" altLang="en-US" strike="noStrike" noProof="1">
              <a:latin typeface="Arial" panose="020B0604020202020204" pitchFamily="34" charset="0"/>
            </a:endParaRPr>
          </a:p>
        </p:txBody>
      </p:sp>
      <p:grpSp>
        <p:nvGrpSpPr>
          <p:cNvPr id="20" name="组合 29">
            <a:extLst>
              <a:ext uri="{FF2B5EF4-FFF2-40B4-BE49-F238E27FC236}">
                <a16:creationId xmlns:a16="http://schemas.microsoft.com/office/drawing/2014/main" id="{764651DC-CB30-4D60-86D6-8C8FDD20DCED}"/>
              </a:ext>
            </a:extLst>
          </p:cNvPr>
          <p:cNvGrpSpPr/>
          <p:nvPr/>
        </p:nvGrpSpPr>
        <p:grpSpPr>
          <a:xfrm>
            <a:off x="0" y="0"/>
            <a:ext cx="6096000" cy="573088"/>
            <a:chOff x="0" y="-14814"/>
            <a:chExt cx="6095901" cy="573146"/>
          </a:xfrm>
        </p:grpSpPr>
        <p:sp>
          <p:nvSpPr>
            <p:cNvPr id="21" name="矩形 20">
              <a:extLst>
                <a:ext uri="{FF2B5EF4-FFF2-40B4-BE49-F238E27FC236}">
                  <a16:creationId xmlns:a16="http://schemas.microsoft.com/office/drawing/2014/main" id="{AC7DF991-9855-4892-BF2F-31DEE3A4A5AF}"/>
                </a:ext>
              </a:extLst>
            </p:cNvPr>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1" strike="noStrike" noProof="1">
                <a:latin typeface="+mj-lt"/>
              </a:endParaRPr>
            </a:p>
          </p:txBody>
        </p:sp>
        <p:sp>
          <p:nvSpPr>
            <p:cNvPr id="22" name="文本框 31">
              <a:extLst>
                <a:ext uri="{FF2B5EF4-FFF2-40B4-BE49-F238E27FC236}">
                  <a16:creationId xmlns:a16="http://schemas.microsoft.com/office/drawing/2014/main" id="{D8EB014B-EF1C-48B9-B16A-D6916AF0983A}"/>
                </a:ext>
              </a:extLst>
            </p:cNvPr>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目录</a:t>
              </a:r>
            </a:p>
          </p:txBody>
        </p:sp>
      </p:grpSp>
      <p:graphicFrame>
        <p:nvGraphicFramePr>
          <p:cNvPr id="23" name="图示 22">
            <a:extLst>
              <a:ext uri="{FF2B5EF4-FFF2-40B4-BE49-F238E27FC236}">
                <a16:creationId xmlns:a16="http://schemas.microsoft.com/office/drawing/2014/main" id="{5A08D071-0E21-44A1-90AD-32053D047741}"/>
              </a:ext>
            </a:extLst>
          </p:cNvPr>
          <p:cNvGraphicFramePr/>
          <p:nvPr>
            <p:extLst>
              <p:ext uri="{D42A27DB-BD31-4B8C-83A1-F6EECF244321}">
                <p14:modId xmlns:p14="http://schemas.microsoft.com/office/powerpoint/2010/main" val="1546969984"/>
              </p:ext>
            </p:extLst>
          </p:nvPr>
        </p:nvGraphicFramePr>
        <p:xfrm>
          <a:off x="2581945" y="885281"/>
          <a:ext cx="702811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3351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448800" y="6356774"/>
            <a:ext cx="2743200" cy="364913"/>
          </a:xfrm>
        </p:spPr>
        <p:txBody>
          <a:bodyPr/>
          <a:lstStyle/>
          <a:p>
            <a:pPr defTabSz="914377"/>
            <a:fld id="{7D9BB5D0-35E4-459D-AEF3-FE4D7C45CC19}" type="slidenum">
              <a:rPr lang="zh-CN" altLang="en-US">
                <a:solidFill>
                  <a:prstClr val="black">
                    <a:tint val="75000"/>
                  </a:prstClr>
                </a:solidFill>
                <a:latin typeface="微软雅黑"/>
                <a:ea typeface="微软雅黑"/>
              </a:rPr>
              <a:pPr defTabSz="914377"/>
              <a:t>20</a:t>
            </a:fld>
            <a:endParaRPr lang="zh-CN" altLang="en-US">
              <a:solidFill>
                <a:prstClr val="black">
                  <a:tint val="75000"/>
                </a:prstClr>
              </a:solidFill>
              <a:latin typeface="微软雅黑"/>
              <a:ea typeface="微软雅黑"/>
            </a:endParaRPr>
          </a:p>
        </p:txBody>
      </p:sp>
      <p:sp>
        <p:nvSpPr>
          <p:cNvPr id="3" name="文本框 2"/>
          <p:cNvSpPr txBox="1"/>
          <p:nvPr/>
        </p:nvSpPr>
        <p:spPr>
          <a:xfrm>
            <a:off x="858520" y="1337734"/>
            <a:ext cx="10474960" cy="3827523"/>
          </a:xfrm>
          <a:prstGeom prst="rect">
            <a:avLst/>
          </a:prstGeom>
          <a:noFill/>
        </p:spPr>
        <p:txBody>
          <a:bodyPr wrap="square" rtlCol="0">
            <a:spAutoFit/>
          </a:bodyPr>
          <a:lstStyle/>
          <a:p>
            <a:pPr defTabSz="914377"/>
            <a:r>
              <a:rPr lang="zh-CN" altLang="en-US" sz="1867" dirty="0">
                <a:solidFill>
                  <a:prstClr val="black"/>
                </a:solidFill>
                <a:latin typeface="微软雅黑"/>
                <a:ea typeface="微软雅黑"/>
              </a:rPr>
              <a:t>张秋：</a:t>
            </a:r>
          </a:p>
          <a:p>
            <a:pPr defTabSz="914377"/>
            <a:endParaRPr lang="zh-CN" altLang="en-US" sz="1867" dirty="0">
              <a:solidFill>
                <a:prstClr val="black"/>
              </a:solidFill>
              <a:latin typeface="微软雅黑"/>
              <a:ea typeface="微软雅黑"/>
            </a:endParaRPr>
          </a:p>
          <a:p>
            <a:pPr marL="380990" indent="-380990" defTabSz="914377">
              <a:buFont typeface="Wingdings" panose="05000000000000000000" charset="0"/>
              <a:buChar char="Ø"/>
            </a:pPr>
            <a:r>
              <a:rPr lang="zh-CN" altLang="en-US" sz="1867" dirty="0">
                <a:solidFill>
                  <a:prstClr val="black"/>
                </a:solidFill>
                <a:latin typeface="微软雅黑"/>
                <a:ea typeface="微软雅黑"/>
              </a:rPr>
              <a:t>阅读文献：</a:t>
            </a:r>
          </a:p>
          <a:p>
            <a:pPr defTabSz="914377"/>
            <a:r>
              <a:rPr lang="zh-CN" altLang="en-US" sz="1867" dirty="0">
                <a:solidFill>
                  <a:prstClr val="black"/>
                </a:solidFill>
                <a:latin typeface="微软雅黑"/>
                <a:ea typeface="微软雅黑"/>
              </a:rPr>
              <a:t> </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Comprehensive Survey of Radio Resource</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Allocation Schemes for 5G V2X</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Communications</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5G-V2X通信无线资源分配方案综述。</a:t>
            </a:r>
          </a:p>
          <a:p>
            <a:pPr defTabSz="914377"/>
            <a:r>
              <a:rPr lang="zh-CN" altLang="en-US" sz="1867" dirty="0">
                <a:solidFill>
                  <a:prstClr val="black"/>
                </a:solidFill>
                <a:latin typeface="微软雅黑"/>
                <a:ea typeface="微软雅黑"/>
              </a:rPr>
              <a:t> </a:t>
            </a:r>
            <a:r>
              <a:rPr lang="en-US" altLang="zh-CN" sz="1867" dirty="0">
                <a:solidFill>
                  <a:prstClr val="black"/>
                </a:solidFill>
                <a:latin typeface="微软雅黑"/>
                <a:ea typeface="微软雅黑"/>
              </a:rPr>
              <a:t>              Timely Status Update Based on Urgency of </a:t>
            </a:r>
            <a:r>
              <a:rPr lang="zh-CN" altLang="en-US" sz="1867" dirty="0">
                <a:solidFill>
                  <a:prstClr val="black"/>
                </a:solidFill>
                <a:latin typeface="微软雅黑"/>
                <a:ea typeface="微软雅黑"/>
              </a:rPr>
              <a:t>Information with Statistical Context</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根据统计信息的紧迫性及时更新状态。</a:t>
            </a:r>
          </a:p>
          <a:p>
            <a:pPr defTabSz="914377"/>
            <a:endParaRPr lang="zh-CN" altLang="en-US" sz="1867" dirty="0">
              <a:solidFill>
                <a:prstClr val="black"/>
              </a:solidFill>
              <a:latin typeface="微软雅黑"/>
              <a:ea typeface="微软雅黑"/>
            </a:endParaRPr>
          </a:p>
          <a:p>
            <a:pPr marL="380990" indent="-380990" defTabSz="914377">
              <a:buFont typeface="Wingdings" panose="05000000000000000000" charset="0"/>
              <a:buChar char="Ø"/>
            </a:pPr>
            <a:r>
              <a:rPr lang="zh-CN" altLang="en-US" sz="1867" dirty="0">
                <a:solidFill>
                  <a:prstClr val="black"/>
                </a:solidFill>
                <a:latin typeface="微软雅黑"/>
                <a:ea typeface="微软雅黑"/>
              </a:rPr>
              <a:t>进展情况：</a:t>
            </a:r>
          </a:p>
          <a:p>
            <a:pPr defTabSz="914377"/>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看了关于资源分配方面的文献，了解车联网中资源分配方案的种类，以及这些种类的优缺点，以便之后选择合适的</a:t>
            </a:r>
            <a:r>
              <a:rPr lang="en-US" altLang="zh-CN" sz="1867" dirty="0">
                <a:solidFill>
                  <a:prstClr val="black"/>
                </a:solidFill>
                <a:latin typeface="微软雅黑"/>
                <a:ea typeface="微软雅黑"/>
              </a:rPr>
              <a:t>RAS</a:t>
            </a:r>
            <a:r>
              <a:rPr lang="zh-CN" altLang="en-US" sz="1867" dirty="0">
                <a:solidFill>
                  <a:prstClr val="black"/>
                </a:solidFill>
                <a:latin typeface="微软雅黑"/>
                <a:ea typeface="微软雅黑"/>
              </a:rPr>
              <a:t>来帮助在资源受限情况下优化</a:t>
            </a:r>
            <a:r>
              <a:rPr lang="en-US" altLang="zh-CN" sz="1867" dirty="0" err="1">
                <a:solidFill>
                  <a:prstClr val="black"/>
                </a:solidFill>
                <a:latin typeface="微软雅黑"/>
                <a:ea typeface="微软雅黑"/>
              </a:rPr>
              <a:t>UoI</a:t>
            </a:r>
            <a:r>
              <a:rPr lang="zh-CN" altLang="en-US" sz="1867" dirty="0">
                <a:solidFill>
                  <a:prstClr val="black"/>
                </a:solidFill>
                <a:latin typeface="微软雅黑"/>
                <a:ea typeface="微软雅黑"/>
              </a:rPr>
              <a:t>。</a:t>
            </a:r>
          </a:p>
          <a:p>
            <a:pPr defTabSz="914377"/>
            <a:r>
              <a:rPr lang="zh-CN" altLang="en-US" sz="1867" dirty="0">
                <a:solidFill>
                  <a:prstClr val="black"/>
                </a:solidFill>
                <a:latin typeface="微软雅黑"/>
                <a:ea typeface="微软雅黑"/>
              </a:rPr>
              <a:t> </a:t>
            </a:r>
            <a:r>
              <a:rPr lang="en-US" altLang="zh-CN" sz="1867" dirty="0">
                <a:solidFill>
                  <a:prstClr val="black"/>
                </a:solidFill>
                <a:latin typeface="微软雅黑"/>
                <a:ea typeface="微软雅黑"/>
              </a:rPr>
              <a:t>              </a:t>
            </a:r>
            <a:r>
              <a:rPr lang="zh-CN" altLang="en-US" sz="1867" dirty="0">
                <a:solidFill>
                  <a:prstClr val="black"/>
                </a:solidFill>
                <a:latin typeface="微软雅黑"/>
                <a:ea typeface="微软雅黑"/>
              </a:rPr>
              <a:t>继续学习如何利用优化</a:t>
            </a:r>
            <a:r>
              <a:rPr lang="en-US" altLang="zh-CN" sz="1867" dirty="0" err="1">
                <a:solidFill>
                  <a:prstClr val="black"/>
                </a:solidFill>
                <a:latin typeface="微软雅黑"/>
                <a:ea typeface="微软雅黑"/>
              </a:rPr>
              <a:t>UoI</a:t>
            </a:r>
            <a:r>
              <a:rPr lang="zh-CN" altLang="en-US" sz="1867" dirty="0">
                <a:solidFill>
                  <a:prstClr val="black"/>
                </a:solidFill>
                <a:latin typeface="微软雅黑"/>
                <a:ea typeface="微软雅黑"/>
              </a:rPr>
              <a:t>来提高状态信息的及时性。</a:t>
            </a:r>
          </a:p>
          <a:p>
            <a:pPr defTabSz="914377"/>
            <a:r>
              <a:rPr lang="en-US" altLang="zh-CN" sz="1867" dirty="0">
                <a:solidFill>
                  <a:prstClr val="black"/>
                </a:solidFill>
                <a:latin typeface="微软雅黑"/>
                <a:ea typeface="微软雅黑"/>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448800" y="6356774"/>
            <a:ext cx="2743200" cy="364913"/>
          </a:xfrm>
        </p:spPr>
        <p:txBody>
          <a:bodyPr/>
          <a:lstStyle/>
          <a:p>
            <a:fld id="{7D9BB5D0-35E4-459D-AEF3-FE4D7C45CC19}" type="slidenum">
              <a:rPr lang="zh-CN" altLang="en-US" smtClean="0"/>
              <a:t>21</a:t>
            </a:fld>
            <a:endParaRPr lang="zh-CN" altLang="en-US"/>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67D10A5-1F6F-433E-A9ED-6812567F9D58}"/>
                  </a:ext>
                </a:extLst>
              </p:cNvPr>
              <p:cNvSpPr txBox="1"/>
              <p:nvPr/>
            </p:nvSpPr>
            <p:spPr>
              <a:xfrm>
                <a:off x="949300" y="2032122"/>
                <a:ext cx="10400428" cy="2007409"/>
              </a:xfrm>
              <a:prstGeom prst="rect">
                <a:avLst/>
              </a:prstGeom>
              <a:noFill/>
            </p:spPr>
            <p:txBody>
              <a:bodyPr wrap="square" rtlCol="0">
                <a:spAutoFit/>
              </a:bodyPr>
              <a:lstStyle/>
              <a:p>
                <a:pPr>
                  <a:spcAft>
                    <a:spcPts val="1800"/>
                  </a:spcAft>
                </a:pPr>
                <a:r>
                  <a:rPr lang="zh-CN" altLang="en-US" sz="1870" dirty="0">
                    <a:ea typeface="黑体" panose="02010609060101010101" pitchFamily="49" charset="-122"/>
                  </a:rPr>
                  <a:t>本周论文</a:t>
                </a:r>
                <a:r>
                  <a:rPr lang="zh-CN" altLang="en-US" sz="1870" dirty="0">
                    <a:ea typeface="宋体" panose="02010600030101010101" pitchFamily="2" charset="-122"/>
                  </a:rPr>
                  <a:t>：</a:t>
                </a:r>
                <a:r>
                  <a:rPr lang="en-US" altLang="zh-CN" sz="1870" dirty="0">
                    <a:latin typeface="Arial" panose="020B0604020202020204" pitchFamily="34" charset="0"/>
                    <a:ea typeface="宋体" panose="02010600030101010101" pitchFamily="2" charset="-122"/>
                    <a:cs typeface="Arial" panose="020B0604020202020204" pitchFamily="34" charset="0"/>
                  </a:rPr>
                  <a:t>Age and Value of Information: Non-linear Age Case</a:t>
                </a:r>
              </a:p>
              <a:p>
                <a:pPr algn="just">
                  <a:lnSpc>
                    <a:spcPct val="150000"/>
                  </a:lnSpc>
                  <a:spcAft>
                    <a:spcPts val="1800"/>
                  </a:spcAft>
                </a:pPr>
                <a:r>
                  <a:rPr lang="zh-CN" altLang="en-US" sz="1870" dirty="0"/>
                  <a:t>本文就实时状态更新系统，除信息价值外，定义了损失 </a:t>
                </a:r>
                <a:r>
                  <a:rPr lang="en-US" altLang="zh-CN" sz="1870" dirty="0" err="1">
                    <a:latin typeface="Arial" panose="020B0604020202020204" pitchFamily="34" charset="0"/>
                    <a:cs typeface="Arial" panose="020B0604020202020204" pitchFamily="34" charset="0"/>
                  </a:rPr>
                  <a:t>CoUD</a:t>
                </a:r>
                <a:r>
                  <a:rPr lang="en-US" altLang="zh-CN" sz="1870" dirty="0"/>
                  <a:t> </a:t>
                </a:r>
                <a:r>
                  <a:rPr lang="en-US" altLang="zh-CN" sz="1870" dirty="0">
                    <a:latin typeface="Arial" panose="020B0604020202020204" pitchFamily="34" charset="0"/>
                    <a:cs typeface="Arial" panose="020B0604020202020204" pitchFamily="34" charset="0"/>
                  </a:rPr>
                  <a:t>( Cost of Update Delay )</a:t>
                </a:r>
                <a:r>
                  <a:rPr lang="zh-CN" altLang="en-US" sz="1870" dirty="0"/>
                  <a:t>和价值</a:t>
                </a:r>
                <a:r>
                  <a:rPr lang="en-US" altLang="zh-CN" sz="1870" dirty="0" err="1">
                    <a:latin typeface="Arial" panose="020B0604020202020204" pitchFamily="34" charset="0"/>
                    <a:cs typeface="Arial" panose="020B0604020202020204" pitchFamily="34" charset="0"/>
                  </a:rPr>
                  <a:t>VoIU</a:t>
                </a:r>
                <a:r>
                  <a:rPr lang="en-US" altLang="zh-CN" sz="1870" dirty="0">
                    <a:latin typeface="Arial" panose="020B0604020202020204" pitchFamily="34" charset="0"/>
                    <a:cs typeface="Arial" panose="020B0604020202020204" pitchFamily="34" charset="0"/>
                  </a:rPr>
                  <a:t> (Value of Information of</a:t>
                </a:r>
                <a:r>
                  <a:rPr lang="zh-CN" altLang="en-US" sz="1870" dirty="0">
                    <a:latin typeface="Arial" panose="020B0604020202020204" pitchFamily="34" charset="0"/>
                    <a:cs typeface="Arial" panose="020B0604020202020204" pitchFamily="34" charset="0"/>
                  </a:rPr>
                  <a:t> </a:t>
                </a:r>
                <a:r>
                  <a:rPr lang="en-US" altLang="zh-CN" sz="1870" dirty="0">
                    <a:latin typeface="Arial" panose="020B0604020202020204" pitchFamily="34" charset="0"/>
                    <a:cs typeface="Arial" panose="020B0604020202020204" pitchFamily="34" charset="0"/>
                  </a:rPr>
                  <a:t>Update)</a:t>
                </a:r>
                <a:r>
                  <a:rPr lang="zh-CN" altLang="en-US" sz="1870" dirty="0"/>
                  <a:t>，并比较和分析选用不同线性和非线性</a:t>
                </a:r>
                <a14:m>
                  <m:oMath xmlns:m="http://schemas.openxmlformats.org/officeDocument/2006/math">
                    <m:sSub>
                      <m:sSubPr>
                        <m:ctrlPr>
                          <a:rPr lang="en-US" altLang="zh-CN" sz="1870" i="1" smtClean="0">
                            <a:latin typeface="Cambria Math" panose="02040503050406030204" pitchFamily="18" charset="0"/>
                          </a:rPr>
                        </m:ctrlPr>
                      </m:sSubPr>
                      <m:e>
                        <m:r>
                          <a:rPr lang="en-US" altLang="zh-CN" sz="1870" b="0" i="1" smtClean="0">
                            <a:latin typeface="Cambria Math" panose="02040503050406030204" pitchFamily="18" charset="0"/>
                          </a:rPr>
                          <m:t>𝑓</m:t>
                        </m:r>
                      </m:e>
                      <m:sub>
                        <m:r>
                          <a:rPr lang="en-US" altLang="zh-CN" sz="1870" b="0" i="1" smtClean="0">
                            <a:latin typeface="Cambria Math" panose="02040503050406030204" pitchFamily="18" charset="0"/>
                          </a:rPr>
                          <m:t>𝑠</m:t>
                        </m:r>
                      </m:sub>
                    </m:sSub>
                    <m:r>
                      <a:rPr lang="en-US" altLang="zh-CN" sz="1870" b="0" i="1" smtClean="0">
                        <a:latin typeface="Cambria Math" panose="02040503050406030204" pitchFamily="18" charset="0"/>
                      </a:rPr>
                      <m:t>(</m:t>
                    </m:r>
                    <m:r>
                      <a:rPr lang="en-US" altLang="zh-CN" sz="1870" i="1" smtClean="0">
                        <a:latin typeface="Cambria Math" panose="02040503050406030204" pitchFamily="18" charset="0"/>
                      </a:rPr>
                      <m:t>·</m:t>
                    </m:r>
                    <m:r>
                      <a:rPr lang="en-US" altLang="zh-CN" sz="1870" b="0" i="1" smtClean="0">
                        <a:latin typeface="Cambria Math" panose="02040503050406030204" pitchFamily="18" charset="0"/>
                      </a:rPr>
                      <m:t>)</m:t>
                    </m:r>
                  </m:oMath>
                </a14:m>
                <a:r>
                  <a:rPr lang="zh-CN" altLang="en-US" sz="1870" dirty="0">
                    <a:latin typeface="Arial" panose="020B0604020202020204" pitchFamily="34" charset="0"/>
                    <a:cs typeface="Arial" panose="020B0604020202020204" pitchFamily="34" charset="0"/>
                  </a:rPr>
                  <a:t> </a:t>
                </a:r>
                <a:r>
                  <a:rPr lang="en-US" altLang="zh-CN" sz="1870" dirty="0">
                    <a:latin typeface="Arial" panose="020B0604020202020204" pitchFamily="34" charset="0"/>
                    <a:cs typeface="Arial" panose="020B0604020202020204" pitchFamily="34" charset="0"/>
                  </a:rPr>
                  <a:t>function</a:t>
                </a:r>
                <a:r>
                  <a:rPr lang="zh-CN" altLang="en-US" sz="1870" dirty="0"/>
                  <a:t>时对 </a:t>
                </a:r>
                <a:r>
                  <a:rPr lang="en-US" altLang="zh-CN" sz="1870" dirty="0" err="1">
                    <a:latin typeface="Arial" panose="020B0604020202020204" pitchFamily="34" charset="0"/>
                    <a:cs typeface="Arial" panose="020B0604020202020204" pitchFamily="34" charset="0"/>
                  </a:rPr>
                  <a:t>CoUD</a:t>
                </a:r>
                <a:r>
                  <a:rPr lang="en-US" altLang="zh-CN" sz="1870" dirty="0">
                    <a:latin typeface="Arial" panose="020B0604020202020204" pitchFamily="34" charset="0"/>
                    <a:cs typeface="Arial" panose="020B0604020202020204" pitchFamily="34" charset="0"/>
                  </a:rPr>
                  <a:t> </a:t>
                </a:r>
                <a:r>
                  <a:rPr lang="zh-CN" altLang="en-US" sz="1870" dirty="0">
                    <a:latin typeface="Arial" panose="020B0604020202020204" pitchFamily="34" charset="0"/>
                    <a:cs typeface="Arial" panose="020B0604020202020204" pitchFamily="34" charset="0"/>
                  </a:rPr>
                  <a:t>和 </a:t>
                </a:r>
                <a:r>
                  <a:rPr lang="en-US" altLang="zh-CN" sz="1870" dirty="0" err="1">
                    <a:latin typeface="Arial" panose="020B0604020202020204" pitchFamily="34" charset="0"/>
                    <a:cs typeface="Arial" panose="020B0604020202020204" pitchFamily="34" charset="0"/>
                  </a:rPr>
                  <a:t>VoIU</a:t>
                </a:r>
                <a:r>
                  <a:rPr lang="en-US" altLang="zh-CN" sz="1870" dirty="0">
                    <a:latin typeface="Arial" panose="020B0604020202020204" pitchFamily="34" charset="0"/>
                    <a:cs typeface="Arial" panose="020B0604020202020204" pitchFamily="34" charset="0"/>
                  </a:rPr>
                  <a:t> </a:t>
                </a:r>
                <a:r>
                  <a:rPr lang="zh-CN" altLang="en-US" sz="1870" dirty="0"/>
                  <a:t>的影响</a:t>
                </a:r>
                <a:r>
                  <a:rPr lang="zh-CN" altLang="en-US" sz="2400" dirty="0">
                    <a:latin typeface="Times New Roman" panose="02020603050405020304" pitchFamily="18" charset="0"/>
                    <a:ea typeface="宋体" panose="02010600030101010101" pitchFamily="2" charset="-122"/>
                  </a:rPr>
                  <a:t>。</a:t>
                </a:r>
              </a:p>
            </p:txBody>
          </p:sp>
        </mc:Choice>
        <mc:Fallback xmlns="">
          <p:sp>
            <p:nvSpPr>
              <p:cNvPr id="4" name="文本框 3">
                <a:extLst>
                  <a:ext uri="{FF2B5EF4-FFF2-40B4-BE49-F238E27FC236}">
                    <a16:creationId xmlns:a16="http://schemas.microsoft.com/office/drawing/2014/main" id="{467D10A5-1F6F-433E-A9ED-6812567F9D58}"/>
                  </a:ext>
                </a:extLst>
              </p:cNvPr>
              <p:cNvSpPr txBox="1">
                <a:spLocks noRot="1" noChangeAspect="1" noMove="1" noResize="1" noEditPoints="1" noAdjustHandles="1" noChangeArrowheads="1" noChangeShapeType="1" noTextEdit="1"/>
              </p:cNvSpPr>
              <p:nvPr/>
            </p:nvSpPr>
            <p:spPr>
              <a:xfrm>
                <a:off x="949300" y="2032122"/>
                <a:ext cx="10400428" cy="2007409"/>
              </a:xfrm>
              <a:prstGeom prst="rect">
                <a:avLst/>
              </a:prstGeom>
              <a:blipFill>
                <a:blip r:embed="rId2"/>
                <a:stretch>
                  <a:fillRect l="-528" t="-2121" r="-528" b="-242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E85E564-8574-4F63-A8BB-085D4332127A}"/>
              </a:ext>
            </a:extLst>
          </p:cNvPr>
          <p:cNvSpPr txBox="1"/>
          <p:nvPr/>
        </p:nvSpPr>
        <p:spPr>
          <a:xfrm>
            <a:off x="949300" y="1306185"/>
            <a:ext cx="906017" cy="380104"/>
          </a:xfrm>
          <a:prstGeom prst="rect">
            <a:avLst/>
          </a:prstGeom>
          <a:noFill/>
        </p:spPr>
        <p:txBody>
          <a:bodyPr wrap="none" rtlCol="0">
            <a:spAutoFit/>
          </a:bodyPr>
          <a:lstStyle/>
          <a:p>
            <a:r>
              <a:rPr lang="zh-CN" altLang="en-US" sz="1870" dirty="0">
                <a:latin typeface="黑体" panose="02010609060101010101" pitchFamily="49" charset="-122"/>
                <a:ea typeface="黑体" panose="02010609060101010101" pitchFamily="49" charset="-122"/>
              </a:rPr>
              <a:t>陈浩然</a:t>
            </a:r>
          </a:p>
        </p:txBody>
      </p:sp>
      <p:pic>
        <p:nvPicPr>
          <p:cNvPr id="6" name="图片 5">
            <a:extLst>
              <a:ext uri="{FF2B5EF4-FFF2-40B4-BE49-F238E27FC236}">
                <a16:creationId xmlns:a16="http://schemas.microsoft.com/office/drawing/2014/main" id="{E2E82C91-B1E7-4CE9-A3F0-40967E652FBB}"/>
              </a:ext>
            </a:extLst>
          </p:cNvPr>
          <p:cNvPicPr>
            <a:picLocks noChangeAspect="1"/>
          </p:cNvPicPr>
          <p:nvPr/>
        </p:nvPicPr>
        <p:blipFill>
          <a:blip r:embed="rId3"/>
          <a:stretch>
            <a:fillRect/>
          </a:stretch>
        </p:blipFill>
        <p:spPr>
          <a:xfrm>
            <a:off x="949300" y="4353408"/>
            <a:ext cx="3293706" cy="742999"/>
          </a:xfrm>
          <a:prstGeom prst="rect">
            <a:avLst/>
          </a:prstGeom>
        </p:spPr>
      </p:pic>
      <p:pic>
        <p:nvPicPr>
          <p:cNvPr id="7" name="图片 6">
            <a:extLst>
              <a:ext uri="{FF2B5EF4-FFF2-40B4-BE49-F238E27FC236}">
                <a16:creationId xmlns:a16="http://schemas.microsoft.com/office/drawing/2014/main" id="{EC192A53-A583-44E6-B425-84CFDE30FF25}"/>
              </a:ext>
            </a:extLst>
          </p:cNvPr>
          <p:cNvPicPr>
            <a:picLocks noChangeAspect="1"/>
          </p:cNvPicPr>
          <p:nvPr/>
        </p:nvPicPr>
        <p:blipFill>
          <a:blip r:embed="rId4"/>
          <a:stretch>
            <a:fillRect/>
          </a:stretch>
        </p:blipFill>
        <p:spPr>
          <a:xfrm>
            <a:off x="949300" y="5220198"/>
            <a:ext cx="4586698" cy="1060099"/>
          </a:xfrm>
          <a:prstGeom prst="rect">
            <a:avLst/>
          </a:prstGeom>
        </p:spPr>
      </p:pic>
      <p:pic>
        <p:nvPicPr>
          <p:cNvPr id="8" name="图片 7">
            <a:extLst>
              <a:ext uri="{FF2B5EF4-FFF2-40B4-BE49-F238E27FC236}">
                <a16:creationId xmlns:a16="http://schemas.microsoft.com/office/drawing/2014/main" id="{E77E6D93-7D9A-47E2-B469-A20F4FF06E63}"/>
              </a:ext>
            </a:extLst>
          </p:cNvPr>
          <p:cNvPicPr>
            <a:picLocks noChangeAspect="1"/>
          </p:cNvPicPr>
          <p:nvPr/>
        </p:nvPicPr>
        <p:blipFill>
          <a:blip r:embed="rId5"/>
          <a:stretch>
            <a:fillRect/>
          </a:stretch>
        </p:blipFill>
        <p:spPr>
          <a:xfrm>
            <a:off x="6096000" y="4487415"/>
            <a:ext cx="3564531" cy="154852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noProof="1">
                  <a:latin typeface="+mj-lt"/>
                </a:rPr>
                <a:t>一</a:t>
              </a:r>
              <a:endParaRPr lang="zh-CN" altLang="en-US" sz="2400" b="1" strike="noStrike" noProof="1">
                <a:latin typeface="+mj-lt"/>
              </a:endParaRP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系统模型</a:t>
              </a:r>
            </a:p>
          </p:txBody>
        </p:sp>
      </p:grpSp>
      <p:sp>
        <p:nvSpPr>
          <p:cNvPr id="6" name="灯片编号占位符 5">
            <a:extLst>
              <a:ext uri="{FF2B5EF4-FFF2-40B4-BE49-F238E27FC236}">
                <a16:creationId xmlns:a16="http://schemas.microsoft.com/office/drawing/2014/main" id="{2B6C5CAD-B3FE-410A-A2CF-F80E60DCD218}"/>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3</a:t>
            </a:fld>
            <a:endParaRPr lang="zh-CN" altLang="en-US" strike="noStrike" noProof="1"/>
          </a:p>
        </p:txBody>
      </p:sp>
      <p:grpSp>
        <p:nvGrpSpPr>
          <p:cNvPr id="31" name="组合 30">
            <a:extLst>
              <a:ext uri="{FF2B5EF4-FFF2-40B4-BE49-F238E27FC236}">
                <a16:creationId xmlns:a16="http://schemas.microsoft.com/office/drawing/2014/main" id="{D494FC5E-7DED-4B65-BCC5-19EF5F5E9E31}"/>
              </a:ext>
            </a:extLst>
          </p:cNvPr>
          <p:cNvGrpSpPr/>
          <p:nvPr/>
        </p:nvGrpSpPr>
        <p:grpSpPr>
          <a:xfrm>
            <a:off x="2068011" y="216082"/>
            <a:ext cx="7914189" cy="6140268"/>
            <a:chOff x="2569799" y="787466"/>
            <a:chExt cx="7808214" cy="6200549"/>
          </a:xfrm>
        </p:grpSpPr>
        <p:pic>
          <p:nvPicPr>
            <p:cNvPr id="34" name="图片 33">
              <a:extLst>
                <a:ext uri="{FF2B5EF4-FFF2-40B4-BE49-F238E27FC236}">
                  <a16:creationId xmlns:a16="http://schemas.microsoft.com/office/drawing/2014/main" id="{199A3033-B98D-43C6-856B-B6D505EFA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00064" y="5191891"/>
              <a:ext cx="1794650" cy="1797597"/>
            </a:xfrm>
            <a:prstGeom prst="rect">
              <a:avLst/>
            </a:prstGeom>
          </p:spPr>
        </p:pic>
        <p:pic>
          <p:nvPicPr>
            <p:cNvPr id="36" name="图片 35">
              <a:extLst>
                <a:ext uri="{FF2B5EF4-FFF2-40B4-BE49-F238E27FC236}">
                  <a16:creationId xmlns:a16="http://schemas.microsoft.com/office/drawing/2014/main" id="{85C3E9C5-93A9-4EEF-A4D1-FDE668F6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75" y="1634421"/>
              <a:ext cx="1526584" cy="1526584"/>
            </a:xfrm>
            <a:prstGeom prst="rect">
              <a:avLst/>
            </a:prstGeom>
          </p:spPr>
        </p:pic>
        <p:cxnSp>
          <p:nvCxnSpPr>
            <p:cNvPr id="37" name="直接箭头连接符 36">
              <a:extLst>
                <a:ext uri="{FF2B5EF4-FFF2-40B4-BE49-F238E27FC236}">
                  <a16:creationId xmlns:a16="http://schemas.microsoft.com/office/drawing/2014/main" id="{10D17993-D088-4F5D-A8CE-EEFB20BF03FB}"/>
                </a:ext>
              </a:extLst>
            </p:cNvPr>
            <p:cNvCxnSpPr>
              <a:cxnSpLocks/>
            </p:cNvCxnSpPr>
            <p:nvPr/>
          </p:nvCxnSpPr>
          <p:spPr>
            <a:xfrm flipH="1" flipV="1">
              <a:off x="3661529" y="3034016"/>
              <a:ext cx="1227548" cy="261225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B25A346-950F-4278-8160-E56F594E7B95}"/>
                    </a:ext>
                  </a:extLst>
                </p:cNvPr>
                <p:cNvSpPr txBox="1"/>
                <p:nvPr/>
              </p:nvSpPr>
              <p:spPr>
                <a:xfrm>
                  <a:off x="2569799" y="4329769"/>
                  <a:ext cx="1622442" cy="248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𝑝𝑜𝑠</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𝑣𝑒𝑙</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67" name="文本框 66">
                  <a:extLst>
                    <a:ext uri="{FF2B5EF4-FFF2-40B4-BE49-F238E27FC236}">
                      <a16:creationId xmlns:a16="http://schemas.microsoft.com/office/drawing/2014/main" id="{CBEF9B78-5985-46EE-9EB4-4C8C5196561B}"/>
                    </a:ext>
                  </a:extLst>
                </p:cNvPr>
                <p:cNvSpPr txBox="1">
                  <a:spLocks noRot="1" noChangeAspect="1" noMove="1" noResize="1" noEditPoints="1" noAdjustHandles="1" noChangeArrowheads="1" noChangeShapeType="1" noTextEdit="1"/>
                </p:cNvSpPr>
                <p:nvPr/>
              </p:nvSpPr>
              <p:spPr>
                <a:xfrm>
                  <a:off x="2569799" y="4329769"/>
                  <a:ext cx="1622442" cy="248647"/>
                </a:xfrm>
                <a:prstGeom prst="rect">
                  <a:avLst/>
                </a:prstGeom>
                <a:blipFill>
                  <a:blip r:embed="rId8"/>
                  <a:stretch>
                    <a:fillRect l="-1026" t="-6667" r="-4615" b="-36667"/>
                  </a:stretch>
                </a:blipFill>
              </p:spPr>
              <p:txBody>
                <a:bodyPr/>
                <a:lstStyle/>
                <a:p>
                  <a:r>
                    <a:rPr lang="zh-CN" altLang="en-US">
                      <a:noFill/>
                    </a:rPr>
                    <a:t> </a:t>
                  </a:r>
                </a:p>
              </p:txBody>
            </p:sp>
          </mc:Fallback>
        </mc:AlternateContent>
        <p:pic>
          <p:nvPicPr>
            <p:cNvPr id="39" name="图片 38">
              <a:extLst>
                <a:ext uri="{FF2B5EF4-FFF2-40B4-BE49-F238E27FC236}">
                  <a16:creationId xmlns:a16="http://schemas.microsoft.com/office/drawing/2014/main" id="{FD34367F-B90F-4785-A548-BDECAAE35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5947" y="2038535"/>
              <a:ext cx="902193" cy="902193"/>
            </a:xfrm>
            <a:prstGeom prst="rect">
              <a:avLst/>
            </a:prstGeom>
          </p:spPr>
        </p:pic>
        <p:sp>
          <p:nvSpPr>
            <p:cNvPr id="40" name="矩形 39">
              <a:extLst>
                <a:ext uri="{FF2B5EF4-FFF2-40B4-BE49-F238E27FC236}">
                  <a16:creationId xmlns:a16="http://schemas.microsoft.com/office/drawing/2014/main" id="{FA667D71-C331-49B8-951F-10123592C98F}"/>
                </a:ext>
              </a:extLst>
            </p:cNvPr>
            <p:cNvSpPr/>
            <p:nvPr/>
          </p:nvSpPr>
          <p:spPr>
            <a:xfrm>
              <a:off x="3409084" y="1456779"/>
              <a:ext cx="621692" cy="372970"/>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RSU</a:t>
              </a:r>
              <a:endParaRPr lang="zh-CN" altLang="en-US" sz="1200" i="1" dirty="0">
                <a:latin typeface="Cambria Math" panose="02040503050406030204" pitchFamily="18" charset="0"/>
                <a:cs typeface="Arial" panose="020B0604020202020204" pitchFamily="34" charset="0"/>
              </a:endParaRPr>
            </a:p>
          </p:txBody>
        </p:sp>
        <p:sp>
          <p:nvSpPr>
            <p:cNvPr id="41" name="矩形 40">
              <a:extLst>
                <a:ext uri="{FF2B5EF4-FFF2-40B4-BE49-F238E27FC236}">
                  <a16:creationId xmlns:a16="http://schemas.microsoft.com/office/drawing/2014/main" id="{28D4233D-3A79-4E49-BE14-C6A2DF8A76FD}"/>
                </a:ext>
              </a:extLst>
            </p:cNvPr>
            <p:cNvSpPr/>
            <p:nvPr/>
          </p:nvSpPr>
          <p:spPr>
            <a:xfrm>
              <a:off x="4844420" y="1456780"/>
              <a:ext cx="1145243"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controller</a:t>
              </a:r>
              <a:endParaRPr lang="zh-CN" altLang="en-US" sz="1200" i="1" dirty="0">
                <a:latin typeface="Cambria Math" panose="02040503050406030204" pitchFamily="18"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18284212-6A53-47D3-BD39-4D5D22014BE5}"/>
                </a:ext>
              </a:extLst>
            </p:cNvPr>
            <p:cNvCxnSpPr>
              <a:cxnSpLocks/>
            </p:cNvCxnSpPr>
            <p:nvPr/>
          </p:nvCxnSpPr>
          <p:spPr>
            <a:xfrm flipV="1">
              <a:off x="5889184" y="1764235"/>
              <a:ext cx="948497" cy="50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5B505F0-FDA7-4A9D-922F-575C65700589}"/>
                </a:ext>
              </a:extLst>
            </p:cNvPr>
            <p:cNvCxnSpPr>
              <a:cxnSpLocks/>
            </p:cNvCxnSpPr>
            <p:nvPr/>
          </p:nvCxnSpPr>
          <p:spPr>
            <a:xfrm>
              <a:off x="5889185" y="2291822"/>
              <a:ext cx="948497" cy="520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84217B3B-9D1C-4B0B-850B-4FC5F58030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0347" y="1429083"/>
              <a:ext cx="599056" cy="599056"/>
            </a:xfrm>
            <a:prstGeom prst="rect">
              <a:avLst/>
            </a:prstGeom>
          </p:spPr>
        </p:pic>
        <p:pic>
          <p:nvPicPr>
            <p:cNvPr id="49" name="图片 48">
              <a:extLst>
                <a:ext uri="{FF2B5EF4-FFF2-40B4-BE49-F238E27FC236}">
                  <a16:creationId xmlns:a16="http://schemas.microsoft.com/office/drawing/2014/main" id="{49D85C3F-65CF-4175-8788-835F80617D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98923" y="2478251"/>
              <a:ext cx="818766" cy="818766"/>
            </a:xfrm>
            <a:prstGeom prst="rect">
              <a:avLst/>
            </a:prstGeom>
          </p:spPr>
        </p:pic>
        <p:sp>
          <p:nvSpPr>
            <p:cNvPr id="50" name="矩形 49">
              <a:extLst>
                <a:ext uri="{FF2B5EF4-FFF2-40B4-BE49-F238E27FC236}">
                  <a16:creationId xmlns:a16="http://schemas.microsoft.com/office/drawing/2014/main" id="{9138E733-9A97-4231-ABCA-A34DD9B1676B}"/>
                </a:ext>
              </a:extLst>
            </p:cNvPr>
            <p:cNvSpPr/>
            <p:nvPr/>
          </p:nvSpPr>
          <p:spPr>
            <a:xfrm>
              <a:off x="7543413" y="2771451"/>
              <a:ext cx="1953835"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Path predict model</a:t>
              </a:r>
              <a:endParaRPr lang="zh-CN" altLang="en-US" sz="1200" i="1" dirty="0">
                <a:latin typeface="Cambria Math" panose="02040503050406030204" pitchFamily="18" charset="0"/>
                <a:cs typeface="Arial" panose="020B0604020202020204" pitchFamily="34" charset="0"/>
              </a:endParaRPr>
            </a:p>
          </p:txBody>
        </p:sp>
        <p:sp>
          <p:nvSpPr>
            <p:cNvPr id="55" name="矩形 54">
              <a:extLst>
                <a:ext uri="{FF2B5EF4-FFF2-40B4-BE49-F238E27FC236}">
                  <a16:creationId xmlns:a16="http://schemas.microsoft.com/office/drawing/2014/main" id="{3D71C3A6-7E84-4624-928F-CC9F7322A279}"/>
                </a:ext>
              </a:extLst>
            </p:cNvPr>
            <p:cNvSpPr/>
            <p:nvPr/>
          </p:nvSpPr>
          <p:spPr>
            <a:xfrm>
              <a:off x="7744353" y="1543562"/>
              <a:ext cx="1319615"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MPC</a:t>
              </a:r>
              <a:r>
                <a:rPr lang="en-US" altLang="zh-CN"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altLang="zh-CN" sz="1200" i="1" dirty="0">
                  <a:latin typeface="Cambria Math" panose="02040503050406030204" pitchFamily="18" charset="0"/>
                  <a:ea typeface="Cambria Math" panose="02040503050406030204" pitchFamily="18" charset="0"/>
                  <a:cs typeface="Arial" panose="020B0604020202020204" pitchFamily="34" charset="0"/>
                </a:rPr>
                <a:t>solver</a:t>
              </a:r>
              <a:r>
                <a:rPr lang="en-US" altLang="zh-CN"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endParaRPr lang="zh-CN" altLang="en-US"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A461A1B1-A9FB-45D4-9502-3DF1C882B090}"/>
                    </a:ext>
                  </a:extLst>
                </p:cNvPr>
                <p:cNvSpPr/>
                <p:nvPr/>
              </p:nvSpPr>
              <p:spPr>
                <a:xfrm>
                  <a:off x="6074816" y="2740672"/>
                  <a:ext cx="691088" cy="372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𝑥</m:t>
                        </m:r>
                        <m:r>
                          <a:rPr lang="en-US" altLang="zh-CN" sz="1200" i="1">
                            <a:latin typeface="Cambria Math" panose="02040503050406030204" pitchFamily="18" charset="0"/>
                          </a:rPr>
                          <m:t>(</m:t>
                        </m:r>
                        <m:r>
                          <a:rPr lang="en-US" altLang="zh-CN" sz="1200" i="1">
                            <a:latin typeface="Cambria Math" panose="02040503050406030204" pitchFamily="18" charset="0"/>
                          </a:rPr>
                          <m:t>𝑡</m:t>
                        </m:r>
                        <m:r>
                          <a:rPr lang="en-US" altLang="zh-CN" sz="1200" i="1">
                            <a:latin typeface="Cambria Math" panose="02040503050406030204" pitchFamily="18" charset="0"/>
                          </a:rPr>
                          <m:t>)</m:t>
                        </m:r>
                      </m:oMath>
                    </m:oMathPara>
                  </a14:m>
                  <a:endParaRPr lang="zh-CN" altLang="en-US" sz="1200" dirty="0"/>
                </a:p>
              </p:txBody>
            </p:sp>
          </mc:Choice>
          <mc:Fallback xmlns="">
            <p:sp>
              <p:nvSpPr>
                <p:cNvPr id="77" name="矩形 76">
                  <a:extLst>
                    <a:ext uri="{FF2B5EF4-FFF2-40B4-BE49-F238E27FC236}">
                      <a16:creationId xmlns:a16="http://schemas.microsoft.com/office/drawing/2014/main" id="{E8F3BA06-9068-4F87-800B-D1B9BABFD2C2}"/>
                    </a:ext>
                  </a:extLst>
                </p:cNvPr>
                <p:cNvSpPr>
                  <a:spLocks noRot="1" noChangeAspect="1" noMove="1" noResize="1" noEditPoints="1" noAdjustHandles="1" noChangeArrowheads="1" noChangeShapeType="1" noTextEdit="1"/>
                </p:cNvSpPr>
                <p:nvPr/>
              </p:nvSpPr>
              <p:spPr>
                <a:xfrm>
                  <a:off x="6074816" y="2740672"/>
                  <a:ext cx="691088" cy="372971"/>
                </a:xfrm>
                <a:prstGeom prst="rect">
                  <a:avLst/>
                </a:prstGeom>
                <a:blipFill>
                  <a:blip r:embed="rId12"/>
                  <a:stretch>
                    <a:fillRect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B0026652-A835-4EA8-AEEE-D9998982463D}"/>
                    </a:ext>
                  </a:extLst>
                </p:cNvPr>
                <p:cNvSpPr/>
                <p:nvPr/>
              </p:nvSpPr>
              <p:spPr>
                <a:xfrm>
                  <a:off x="5214514" y="787466"/>
                  <a:ext cx="698098" cy="372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𝑢</m:t>
                        </m:r>
                        <m:d>
                          <m:dPr>
                            <m:ctrlPr>
                              <a:rPr lang="en-US" altLang="zh-CN" sz="1200" b="0" i="1" smtClean="0">
                                <a:latin typeface="Cambria Math" panose="02040503050406030204" pitchFamily="18" charset="0"/>
                              </a:rPr>
                            </m:ctrlPr>
                          </m:dPr>
                          <m:e>
                            <m:r>
                              <a:rPr lang="en-US" altLang="zh-CN" sz="1200" i="1">
                                <a:latin typeface="Cambria Math" panose="02040503050406030204" pitchFamily="18" charset="0"/>
                              </a:rPr>
                              <m:t>𝑡</m:t>
                            </m:r>
                          </m:e>
                        </m:d>
                      </m:oMath>
                    </m:oMathPara>
                  </a14:m>
                  <a:endParaRPr lang="zh-CN" altLang="en-US" sz="1200" dirty="0"/>
                </a:p>
              </p:txBody>
            </p:sp>
          </mc:Choice>
          <mc:Fallback xmlns="">
            <p:sp>
              <p:nvSpPr>
                <p:cNvPr id="78" name="矩形 77">
                  <a:extLst>
                    <a:ext uri="{FF2B5EF4-FFF2-40B4-BE49-F238E27FC236}">
                      <a16:creationId xmlns:a16="http://schemas.microsoft.com/office/drawing/2014/main" id="{2763FBF3-952A-4F13-BB03-B59B1DF4AD6A}"/>
                    </a:ext>
                  </a:extLst>
                </p:cNvPr>
                <p:cNvSpPr>
                  <a:spLocks noRot="1" noChangeAspect="1" noMove="1" noResize="1" noEditPoints="1" noAdjustHandles="1" noChangeArrowheads="1" noChangeShapeType="1" noTextEdit="1"/>
                </p:cNvSpPr>
                <p:nvPr/>
              </p:nvSpPr>
              <p:spPr>
                <a:xfrm>
                  <a:off x="5214514" y="787466"/>
                  <a:ext cx="698098" cy="372971"/>
                </a:xfrm>
                <a:prstGeom prst="rect">
                  <a:avLst/>
                </a:prstGeom>
                <a:blipFill>
                  <a:blip r:embed="rId13"/>
                  <a:stretch>
                    <a:fillRect/>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C980947E-A2D5-4F42-AAFB-E311FE18E08D}"/>
                </a:ext>
              </a:extLst>
            </p:cNvPr>
            <p:cNvGrpSpPr/>
            <p:nvPr/>
          </p:nvGrpSpPr>
          <p:grpSpPr>
            <a:xfrm>
              <a:off x="7901126" y="3403205"/>
              <a:ext cx="2476887" cy="2211363"/>
              <a:chOff x="7448365" y="3174314"/>
              <a:chExt cx="2476887" cy="2211363"/>
            </a:xfrm>
          </p:grpSpPr>
          <p:sp>
            <p:nvSpPr>
              <p:cNvPr id="65" name="矩形 64">
                <a:extLst>
                  <a:ext uri="{FF2B5EF4-FFF2-40B4-BE49-F238E27FC236}">
                    <a16:creationId xmlns:a16="http://schemas.microsoft.com/office/drawing/2014/main" id="{23914FF8-60EC-4D74-9AD9-7E02D3EB1A6C}"/>
                  </a:ext>
                </a:extLst>
              </p:cNvPr>
              <p:cNvSpPr/>
              <p:nvPr/>
            </p:nvSpPr>
            <p:spPr>
              <a:xfrm>
                <a:off x="7448365" y="3174314"/>
                <a:ext cx="2476887" cy="21401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66" name="组合 65">
                <a:extLst>
                  <a:ext uri="{FF2B5EF4-FFF2-40B4-BE49-F238E27FC236}">
                    <a16:creationId xmlns:a16="http://schemas.microsoft.com/office/drawing/2014/main" id="{BE2C9010-CAF2-4D9E-A4C9-31654F47C790}"/>
                  </a:ext>
                </a:extLst>
              </p:cNvPr>
              <p:cNvGrpSpPr/>
              <p:nvPr/>
            </p:nvGrpSpPr>
            <p:grpSpPr>
              <a:xfrm>
                <a:off x="7572795" y="3243824"/>
                <a:ext cx="2281419" cy="2141853"/>
                <a:chOff x="7572795" y="3243824"/>
                <a:chExt cx="3455252" cy="3470024"/>
              </a:xfrm>
            </p:grpSpPr>
            <p:pic>
              <p:nvPicPr>
                <p:cNvPr id="68" name="图片 67">
                  <a:extLst>
                    <a:ext uri="{FF2B5EF4-FFF2-40B4-BE49-F238E27FC236}">
                      <a16:creationId xmlns:a16="http://schemas.microsoft.com/office/drawing/2014/main" id="{826C242A-5132-4E34-89D1-2B7679A8A36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7573308" y="5653076"/>
                  <a:ext cx="625287" cy="626314"/>
                </a:xfrm>
                <a:prstGeom prst="rect">
                  <a:avLst/>
                </a:prstGeom>
                <a:ln>
                  <a:noFill/>
                </a:ln>
              </p:spPr>
            </p:pic>
            <p:grpSp>
              <p:nvGrpSpPr>
                <p:cNvPr id="69" name="组合 68">
                  <a:extLst>
                    <a:ext uri="{FF2B5EF4-FFF2-40B4-BE49-F238E27FC236}">
                      <a16:creationId xmlns:a16="http://schemas.microsoft.com/office/drawing/2014/main" id="{7544ECAF-75E9-4B32-B89F-1A0F7A354A22}"/>
                    </a:ext>
                  </a:extLst>
                </p:cNvPr>
                <p:cNvGrpSpPr/>
                <p:nvPr/>
              </p:nvGrpSpPr>
              <p:grpSpPr>
                <a:xfrm>
                  <a:off x="7787128" y="3243824"/>
                  <a:ext cx="3240919" cy="3470024"/>
                  <a:chOff x="7787128" y="3243824"/>
                  <a:chExt cx="3240919" cy="3470024"/>
                </a:xfrm>
              </p:grpSpPr>
              <p:cxnSp>
                <p:nvCxnSpPr>
                  <p:cNvPr id="70" name="连接符: 曲线 69">
                    <a:extLst>
                      <a:ext uri="{FF2B5EF4-FFF2-40B4-BE49-F238E27FC236}">
                        <a16:creationId xmlns:a16="http://schemas.microsoft.com/office/drawing/2014/main" id="{3DD755AC-010B-4ACB-B3F1-67C15FBE9AEA}"/>
                      </a:ext>
                    </a:extLst>
                  </p:cNvPr>
                  <p:cNvCxnSpPr>
                    <a:cxnSpLocks/>
                  </p:cNvCxnSpPr>
                  <p:nvPr/>
                </p:nvCxnSpPr>
                <p:spPr>
                  <a:xfrm flipV="1">
                    <a:off x="8224582" y="3243824"/>
                    <a:ext cx="2803465" cy="2683954"/>
                  </a:xfrm>
                  <a:prstGeom prst="curvedConnector3">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65D70F86-DC16-46D9-A0A0-0FECC8B28AAE}"/>
                      </a:ext>
                    </a:extLst>
                  </p:cNvPr>
                  <p:cNvSpPr/>
                  <p:nvPr/>
                </p:nvSpPr>
                <p:spPr>
                  <a:xfrm>
                    <a:off x="7787128" y="6109597"/>
                    <a:ext cx="2215690" cy="604251"/>
                  </a:xfrm>
                  <a:prstGeom prst="rect">
                    <a:avLst/>
                  </a:prstGeom>
                  <a:noFill/>
                  <a:ln>
                    <a:noFill/>
                  </a:ln>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Window Path</a:t>
                    </a:r>
                    <a:endParaRPr lang="zh-CN" altLang="en-US" sz="1200" i="1" dirty="0">
                      <a:latin typeface="Cambria Math" panose="02040503050406030204" pitchFamily="18" charset="0"/>
                      <a:cs typeface="Arial" panose="020B0604020202020204" pitchFamily="34" charset="0"/>
                    </a:endParaRPr>
                  </a:p>
                </p:txBody>
              </p:sp>
            </p:grpSp>
          </p:grpSp>
          <p:pic>
            <p:nvPicPr>
              <p:cNvPr id="67" name="图片 66">
                <a:extLst>
                  <a:ext uri="{FF2B5EF4-FFF2-40B4-BE49-F238E27FC236}">
                    <a16:creationId xmlns:a16="http://schemas.microsoft.com/office/drawing/2014/main" id="{7C5F0D70-028B-4C55-90EB-F200561980A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86547" r="71273"/>
              <a:stretch/>
            </p:blipFill>
            <p:spPr>
              <a:xfrm>
                <a:off x="7987232" y="4701700"/>
                <a:ext cx="564319" cy="239446"/>
              </a:xfrm>
              <a:prstGeom prst="rect">
                <a:avLst/>
              </a:prstGeom>
            </p:spPr>
          </p:pic>
        </p:grpSp>
        <p:cxnSp>
          <p:nvCxnSpPr>
            <p:cNvPr id="59" name="直接箭头连接符 58">
              <a:extLst>
                <a:ext uri="{FF2B5EF4-FFF2-40B4-BE49-F238E27FC236}">
                  <a16:creationId xmlns:a16="http://schemas.microsoft.com/office/drawing/2014/main" id="{1DBB888D-FDF0-449F-ABD4-6D62F7C55CDF}"/>
                </a:ext>
              </a:extLst>
            </p:cNvPr>
            <p:cNvCxnSpPr>
              <a:cxnSpLocks/>
            </p:cNvCxnSpPr>
            <p:nvPr/>
          </p:nvCxnSpPr>
          <p:spPr>
            <a:xfrm flipV="1">
              <a:off x="7208306" y="2007389"/>
              <a:ext cx="0" cy="51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D13FE9C2-33C9-426B-89C7-750452AD7CA7}"/>
                </a:ext>
              </a:extLst>
            </p:cNvPr>
            <p:cNvCxnSpPr>
              <a:cxnSpLocks/>
              <a:stCxn id="46" idx="0"/>
              <a:endCxn id="40" idx="0"/>
            </p:cNvCxnSpPr>
            <p:nvPr/>
          </p:nvCxnSpPr>
          <p:spPr>
            <a:xfrm rot="16200000" flipH="1" flipV="1">
              <a:off x="5456056" y="-307042"/>
              <a:ext cx="27697" cy="3499946"/>
            </a:xfrm>
            <a:prstGeom prst="bentConnector3">
              <a:avLst>
                <a:gd name="adj1" fmla="val -1111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B9067B0-E914-4791-99F0-C03AE00BF974}"/>
                </a:ext>
              </a:extLst>
            </p:cNvPr>
            <p:cNvCxnSpPr/>
            <p:nvPr/>
          </p:nvCxnSpPr>
          <p:spPr>
            <a:xfrm>
              <a:off x="4199138" y="2887634"/>
              <a:ext cx="1275204" cy="261652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454DF3D9-A7FA-4D02-AF62-40F250508316}"/>
                </a:ext>
              </a:extLst>
            </p:cNvPr>
            <p:cNvSpPr/>
            <p:nvPr/>
          </p:nvSpPr>
          <p:spPr>
            <a:xfrm>
              <a:off x="3147001" y="3857340"/>
              <a:ext cx="848199"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Uplink</a:t>
              </a:r>
              <a:endParaRPr lang="zh-CN" altLang="en-US" sz="1200" i="1" dirty="0">
                <a:latin typeface="Cambria Math" panose="02040503050406030204" pitchFamily="18" charset="0"/>
                <a:cs typeface="Arial" panose="020B0604020202020204" pitchFamily="34" charset="0"/>
              </a:endParaRPr>
            </a:p>
          </p:txBody>
        </p:sp>
        <p:sp>
          <p:nvSpPr>
            <p:cNvPr id="63" name="矩形 62">
              <a:extLst>
                <a:ext uri="{FF2B5EF4-FFF2-40B4-BE49-F238E27FC236}">
                  <a16:creationId xmlns:a16="http://schemas.microsoft.com/office/drawing/2014/main" id="{F7B166EF-6B6E-44BE-B25E-6FAAAF6D36DE}"/>
                </a:ext>
              </a:extLst>
            </p:cNvPr>
            <p:cNvSpPr/>
            <p:nvPr/>
          </p:nvSpPr>
          <p:spPr>
            <a:xfrm>
              <a:off x="4649648" y="3620550"/>
              <a:ext cx="1127544"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Downlink</a:t>
              </a:r>
              <a:endParaRPr lang="zh-CN" altLang="en-US" sz="1200" i="1" dirty="0">
                <a:latin typeface="Cambria Math"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01476006-5BE7-496A-8516-0F4FE8BCFC2E}"/>
                    </a:ext>
                  </a:extLst>
                </p:cNvPr>
                <p:cNvSpPr/>
                <p:nvPr/>
              </p:nvSpPr>
              <p:spPr>
                <a:xfrm>
                  <a:off x="4965946" y="4078601"/>
                  <a:ext cx="2026738" cy="372971"/>
                </a:xfrm>
                <a:prstGeom prst="rect">
                  <a:avLst/>
                </a:prstGeom>
              </p:spPr>
              <p:txBody>
                <a:bodyPr wrap="none">
                  <a:spAutoFit/>
                </a:bodyPr>
                <a:lstStyle/>
                <a:p>
                  <a14:m>
                    <m:oMath xmlns:m="http://schemas.openxmlformats.org/officeDocument/2006/math">
                      <m:r>
                        <a:rPr lang="en-US" altLang="zh-CN" sz="1200" b="0" i="1" smtClean="0">
                          <a:latin typeface="Cambria Math" panose="02040503050406030204" pitchFamily="18" charset="0"/>
                        </a:rPr>
                        <m:t>𝑢</m:t>
                      </m:r>
                      <m:d>
                        <m:dPr>
                          <m:ctrlPr>
                            <a:rPr lang="en-US" altLang="zh-CN" sz="1200" b="0" i="1" smtClean="0">
                              <a:latin typeface="Cambria Math" panose="02040503050406030204" pitchFamily="18" charset="0"/>
                            </a:rPr>
                          </m:ctrlPr>
                        </m:dPr>
                        <m:e>
                          <m:r>
                            <a:rPr lang="en-US" altLang="zh-CN" sz="1200" i="1">
                              <a:latin typeface="Cambria Math" panose="02040503050406030204" pitchFamily="18" charset="0"/>
                            </a:rPr>
                            <m:t>𝑡</m:t>
                          </m:r>
                        </m:e>
                      </m:d>
                    </m:oMath>
                  </a14:m>
                  <a:r>
                    <a:rPr lang="zh-CN" altLang="en-US" sz="1200" dirty="0"/>
                    <a:t> </a:t>
                  </a:r>
                  <a:r>
                    <a:rPr lang="en-US" altLang="zh-CN" sz="1200" dirty="0"/>
                    <a:t>, </a:t>
                  </a:r>
                  <a:r>
                    <a:rPr lang="en-US" altLang="zh-CN" sz="1200" i="1" dirty="0">
                      <a:latin typeface="Cambria Math" panose="02040503050406030204" pitchFamily="18" charset="0"/>
                      <a:ea typeface="Cambria Math" panose="02040503050406030204" pitchFamily="18" charset="0"/>
                      <a:cs typeface="Arial" panose="020B0604020202020204" pitchFamily="34" charset="0"/>
                    </a:rPr>
                    <a:t>window path</a:t>
                  </a:r>
                  <a:r>
                    <a:rPr lang="zh-CN" altLang="en-US" sz="1200" i="1" dirty="0">
                      <a:latin typeface="Cambria Math" panose="02040503050406030204" pitchFamily="18" charset="0"/>
                      <a:cs typeface="Arial" panose="020B0604020202020204" pitchFamily="34" charset="0"/>
                    </a:rPr>
                    <a:t> </a:t>
                  </a:r>
                </a:p>
              </p:txBody>
            </p:sp>
          </mc:Choice>
          <mc:Fallback xmlns="">
            <p:sp>
              <p:nvSpPr>
                <p:cNvPr id="85" name="矩形 84">
                  <a:extLst>
                    <a:ext uri="{FF2B5EF4-FFF2-40B4-BE49-F238E27FC236}">
                      <a16:creationId xmlns:a16="http://schemas.microsoft.com/office/drawing/2014/main" id="{7EF94BF5-2C2B-4795-8F22-A83B8F2DFF71}"/>
                    </a:ext>
                  </a:extLst>
                </p:cNvPr>
                <p:cNvSpPr>
                  <a:spLocks noRot="1" noChangeAspect="1" noMove="1" noResize="1" noEditPoints="1" noAdjustHandles="1" noChangeArrowheads="1" noChangeShapeType="1" noTextEdit="1"/>
                </p:cNvSpPr>
                <p:nvPr/>
              </p:nvSpPr>
              <p:spPr>
                <a:xfrm>
                  <a:off x="4965946" y="4078601"/>
                  <a:ext cx="2026738" cy="372971"/>
                </a:xfrm>
                <a:prstGeom prst="rect">
                  <a:avLst/>
                </a:prstGeom>
                <a:blipFill>
                  <a:blip r:embed="rId16"/>
                  <a:stretch>
                    <a:fillRect b="-17391"/>
                  </a:stretch>
                </a:blipFill>
              </p:spPr>
              <p:txBody>
                <a:bodyPr/>
                <a:lstStyle/>
                <a:p>
                  <a:r>
                    <a:rPr lang="zh-CN" altLang="en-US">
                      <a:noFill/>
                    </a:rPr>
                    <a:t> </a:t>
                  </a:r>
                </a:p>
              </p:txBody>
            </p:sp>
          </mc:Fallback>
        </mc:AlternateContent>
      </p:grpSp>
      <p:sp>
        <p:nvSpPr>
          <p:cNvPr id="72" name="文本框 71">
            <a:extLst>
              <a:ext uri="{FF2B5EF4-FFF2-40B4-BE49-F238E27FC236}">
                <a16:creationId xmlns:a16="http://schemas.microsoft.com/office/drawing/2014/main" id="{A05E1A99-4202-4355-9D4A-50523D6F3726}"/>
              </a:ext>
            </a:extLst>
          </p:cNvPr>
          <p:cNvSpPr txBox="1"/>
          <p:nvPr/>
        </p:nvSpPr>
        <p:spPr>
          <a:xfrm>
            <a:off x="391016" y="5861704"/>
            <a:ext cx="10491718" cy="874407"/>
          </a:xfrm>
          <a:prstGeom prst="rect">
            <a:avLst/>
          </a:prstGeom>
          <a:noFill/>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的模型对通过路口的车辆进行预测，并得到一个全路径。每次信息交互，</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依照车辆当前状态</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和全路径的一个窗口，求解控制变量</a:t>
            </a:r>
            <a:r>
              <a:rPr lang="en-US" altLang="zh-CN" dirty="0">
                <a:latin typeface="微软雅黑" panose="020B0503020204020204" pitchFamily="34" charset="-122"/>
                <a:ea typeface="微软雅黑" panose="020B0503020204020204" pitchFamily="34" charset="-122"/>
              </a:rPr>
              <a:t>u(t)</a:t>
            </a:r>
            <a:r>
              <a:rPr lang="zh-CN" altLang="en-US" dirty="0">
                <a:latin typeface="微软雅黑" panose="020B0503020204020204" pitchFamily="34" charset="-122"/>
                <a:ea typeface="微软雅黑" panose="020B0503020204020204" pitchFamily="34" charset="-122"/>
              </a:rPr>
              <a:t>，并将控制结果和窗口路径回传给车辆</a:t>
            </a:r>
          </a:p>
        </p:txBody>
      </p:sp>
    </p:spTree>
    <p:extLst>
      <p:ext uri="{BB962C8B-B14F-4D97-AF65-F5344CB8AC3E}">
        <p14:creationId xmlns:p14="http://schemas.microsoft.com/office/powerpoint/2010/main" val="16738354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t>一</a:t>
              </a: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控制模型</a:t>
              </a:r>
            </a:p>
          </p:txBody>
        </p:sp>
      </p:grpSp>
      <p:grpSp>
        <p:nvGrpSpPr>
          <p:cNvPr id="11" name="组合 10">
            <a:extLst>
              <a:ext uri="{FF2B5EF4-FFF2-40B4-BE49-F238E27FC236}">
                <a16:creationId xmlns:a16="http://schemas.microsoft.com/office/drawing/2014/main" id="{71C71A24-B21E-455B-98CD-5D6C4FAAE0AF}"/>
              </a:ext>
            </a:extLst>
          </p:cNvPr>
          <p:cNvGrpSpPr/>
          <p:nvPr/>
        </p:nvGrpSpPr>
        <p:grpSpPr>
          <a:xfrm>
            <a:off x="998772" y="1000215"/>
            <a:ext cx="6846502" cy="500189"/>
            <a:chOff x="315310" y="820036"/>
            <a:chExt cx="7650520" cy="500189"/>
          </a:xfrm>
        </p:grpSpPr>
        <p:grpSp>
          <p:nvGrpSpPr>
            <p:cNvPr id="12" name="组合 3">
              <a:extLst>
                <a:ext uri="{FF2B5EF4-FFF2-40B4-BE49-F238E27FC236}">
                  <a16:creationId xmlns:a16="http://schemas.microsoft.com/office/drawing/2014/main" id="{73D33FA7-E13E-4743-9A3A-7401F2035A05}"/>
                </a:ext>
              </a:extLst>
            </p:cNvPr>
            <p:cNvGrpSpPr/>
            <p:nvPr/>
          </p:nvGrpSpPr>
          <p:grpSpPr>
            <a:xfrm>
              <a:off x="315310" y="820036"/>
              <a:ext cx="1003300" cy="419100"/>
              <a:chOff x="259207" y="208195"/>
              <a:chExt cx="1339135" cy="559865"/>
            </a:xfrm>
          </p:grpSpPr>
          <p:sp>
            <p:nvSpPr>
              <p:cNvPr id="19" name="矩形 151">
                <a:extLst>
                  <a:ext uri="{FF2B5EF4-FFF2-40B4-BE49-F238E27FC236}">
                    <a16:creationId xmlns:a16="http://schemas.microsoft.com/office/drawing/2014/main" id="{A2672CC8-E892-480A-808F-27BB25FAE20B}"/>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20" name="组合 19">
                <a:extLst>
                  <a:ext uri="{FF2B5EF4-FFF2-40B4-BE49-F238E27FC236}">
                    <a16:creationId xmlns:a16="http://schemas.microsoft.com/office/drawing/2014/main" id="{B0EA199B-5DEF-4408-BCFF-4CC295249CE7}"/>
                  </a:ext>
                </a:extLst>
              </p:cNvPr>
              <p:cNvGrpSpPr/>
              <p:nvPr/>
            </p:nvGrpSpPr>
            <p:grpSpPr>
              <a:xfrm>
                <a:off x="259207" y="401843"/>
                <a:ext cx="942370" cy="366217"/>
                <a:chOff x="327446" y="480250"/>
                <a:chExt cx="942370" cy="366217"/>
              </a:xfrm>
              <a:solidFill>
                <a:srgbClr val="B7262D"/>
              </a:solidFill>
            </p:grpSpPr>
            <p:sp>
              <p:nvSpPr>
                <p:cNvPr id="21" name="燕尾形 15">
                  <a:extLst>
                    <a:ext uri="{FF2B5EF4-FFF2-40B4-BE49-F238E27FC236}">
                      <a16:creationId xmlns:a16="http://schemas.microsoft.com/office/drawing/2014/main" id="{A5400DCD-6D27-4063-8ED0-D05CC490D43E}"/>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燕尾形 9">
                  <a:extLst>
                    <a:ext uri="{FF2B5EF4-FFF2-40B4-BE49-F238E27FC236}">
                      <a16:creationId xmlns:a16="http://schemas.microsoft.com/office/drawing/2014/main" id="{1901F729-12E4-4299-B548-5781F7E34507}"/>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23" name="燕尾形 34">
                  <a:extLst>
                    <a:ext uri="{FF2B5EF4-FFF2-40B4-BE49-F238E27FC236}">
                      <a16:creationId xmlns:a16="http://schemas.microsoft.com/office/drawing/2014/main" id="{48094EB6-085C-453A-8352-A461B1755BC9}"/>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4" name="文本框 43">
              <a:extLst>
                <a:ext uri="{FF2B5EF4-FFF2-40B4-BE49-F238E27FC236}">
                  <a16:creationId xmlns:a16="http://schemas.microsoft.com/office/drawing/2014/main" id="{85C670F5-DEBF-41C7-A50A-A19839BB9750}"/>
                </a:ext>
              </a:extLst>
            </p:cNvPr>
            <p:cNvSpPr txBox="1"/>
            <p:nvPr/>
          </p:nvSpPr>
          <p:spPr>
            <a:xfrm>
              <a:off x="1134110" y="920115"/>
              <a:ext cx="6831720" cy="400110"/>
            </a:xfrm>
            <a:prstGeom prst="rect">
              <a:avLst/>
            </a:prstGeom>
            <a:noFill/>
            <a:ln w="9525">
              <a:noFill/>
            </a:ln>
          </p:spPr>
          <p:txBody>
            <a:bodyPr wrap="square" anchor="t">
              <a:spAutoFit/>
            </a:bodyPr>
            <a:lstStyle/>
            <a:p>
              <a:pPr lvl="0">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模型预测控制</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Model Predictive Control</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MPC</a:t>
              </a:r>
              <a:r>
                <a:rPr lang="en-US" altLang="zh-CN" sz="2000" b="1" dirty="0">
                  <a:solidFill>
                    <a:srgbClr val="C00000"/>
                  </a:solidFill>
                  <a:latin typeface="微软雅黑" panose="020B0503020204020204" pitchFamily="34" charset="-122"/>
                  <a:ea typeface="微软雅黑" panose="020B0503020204020204" pitchFamily="34" charset="-122"/>
                </a:rPr>
                <a:t>)</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a:extLst>
              <a:ext uri="{FF2B5EF4-FFF2-40B4-BE49-F238E27FC236}">
                <a16:creationId xmlns:a16="http://schemas.microsoft.com/office/drawing/2014/main" id="{2FF9CBB8-8DBA-404D-BE8B-16833C97E4A1}"/>
              </a:ext>
            </a:extLst>
          </p:cNvPr>
          <p:cNvSpPr txBox="1"/>
          <p:nvPr/>
        </p:nvSpPr>
        <p:spPr>
          <a:xfrm>
            <a:off x="791057" y="2122961"/>
            <a:ext cx="4897563" cy="3782895"/>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问题的求解可以转化成二次规划或非线性规划问题，以离散</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转化成二次规划为例，可以通过如下方式定义</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车辆的状态向量为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，状态方程如下：</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离散化后有</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问题可转化成的优化问题</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286E9D3F-9546-4A2C-A0BF-7E36C4659678}"/>
              </a:ext>
            </a:extLst>
          </p:cNvPr>
          <p:cNvCxnSpPr>
            <a:cxnSpLocks/>
          </p:cNvCxnSpPr>
          <p:nvPr/>
        </p:nvCxnSpPr>
        <p:spPr>
          <a:xfrm>
            <a:off x="6096879" y="2078331"/>
            <a:ext cx="0" cy="3834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778BE4B-1C6E-4588-A485-0BF5673EE76A}"/>
                  </a:ext>
                </a:extLst>
              </p:cNvPr>
              <p:cNvSpPr txBox="1"/>
              <p:nvPr/>
            </p:nvSpPr>
            <p:spPr>
              <a:xfrm>
                <a:off x="2214586" y="3929517"/>
                <a:ext cx="1337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0"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𝐵𝑢</m:t>
                      </m:r>
                    </m:oMath>
                  </m:oMathPara>
                </a14:m>
                <a:endParaRPr lang="zh-CN" altLang="en-US" i="1" dirty="0"/>
              </a:p>
            </p:txBody>
          </p:sp>
        </mc:Choice>
        <mc:Fallback xmlns="">
          <p:sp>
            <p:nvSpPr>
              <p:cNvPr id="3" name="文本框 2">
                <a:extLst>
                  <a:ext uri="{FF2B5EF4-FFF2-40B4-BE49-F238E27FC236}">
                    <a16:creationId xmlns:a16="http://schemas.microsoft.com/office/drawing/2014/main" id="{1778BE4B-1C6E-4588-A485-0BF5673EE76A}"/>
                  </a:ext>
                </a:extLst>
              </p:cNvPr>
              <p:cNvSpPr txBox="1">
                <a:spLocks noRot="1" noChangeAspect="1" noMove="1" noResize="1" noEditPoints="1" noAdjustHandles="1" noChangeArrowheads="1" noChangeShapeType="1" noTextEdit="1"/>
              </p:cNvSpPr>
              <p:nvPr/>
            </p:nvSpPr>
            <p:spPr>
              <a:xfrm>
                <a:off x="2214586" y="3929517"/>
                <a:ext cx="1337482" cy="276999"/>
              </a:xfrm>
              <a:prstGeom prst="rect">
                <a:avLst/>
              </a:prstGeom>
              <a:blipFill>
                <a:blip r:embed="rId3"/>
                <a:stretch>
                  <a:fillRect l="-1818" t="-4444" r="-318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CFB7257-0D1B-4F71-A7D5-469A7B52509B}"/>
                  </a:ext>
                </a:extLst>
              </p:cNvPr>
              <p:cNvSpPr/>
              <p:nvPr/>
            </p:nvSpPr>
            <p:spPr>
              <a:xfrm>
                <a:off x="2048160" y="4644118"/>
                <a:ext cx="2802690"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CCFB7257-0D1B-4F71-A7D5-469A7B52509B}"/>
                  </a:ext>
                </a:extLst>
              </p:cNvPr>
              <p:cNvSpPr>
                <a:spLocks noRot="1" noChangeAspect="1" noMove="1" noResize="1" noEditPoints="1" noAdjustHandles="1" noChangeArrowheads="1" noChangeShapeType="1" noTextEdit="1"/>
              </p:cNvSpPr>
              <p:nvPr/>
            </p:nvSpPr>
            <p:spPr>
              <a:xfrm>
                <a:off x="2048160" y="4644118"/>
                <a:ext cx="2802690" cy="369909"/>
              </a:xfrm>
              <a:prstGeom prst="rect">
                <a:avLst/>
              </a:prstGeom>
              <a:blipFill>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43ABDD-3A33-43AA-A3E1-532946EC0380}"/>
                  </a:ext>
                </a:extLst>
              </p:cNvPr>
              <p:cNvSpPr txBox="1"/>
              <p:nvPr/>
            </p:nvSpPr>
            <p:spPr>
              <a:xfrm>
                <a:off x="6792057" y="2365131"/>
                <a:ext cx="3538213"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i="1">
                                  <a:latin typeface="Cambria Math" panose="02040503050406030204" pitchFamily="18" charset="0"/>
                                </a:rPr>
                                <m:t>𝑢</m:t>
                              </m:r>
                            </m:lim>
                          </m:limLow>
                        </m:fName>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𝑟𝑒𝑓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d>
                                </m:e>
                                <m:sup>
                                  <m:r>
                                    <a:rPr lang="en-US" altLang="zh-CN" b="0" i="1" smtClean="0">
                                      <a:latin typeface="Cambria Math" panose="02040503050406030204" pitchFamily="18" charset="0"/>
                                    </a:rPr>
                                    <m:t>2</m:t>
                                  </m:r>
                                </m:sup>
                              </m:sSup>
                            </m:e>
                          </m:nary>
                        </m:e>
                      </m:func>
                    </m:oMath>
                  </m:oMathPara>
                </a14:m>
                <a:endParaRPr lang="zh-CN" altLang="en-US" dirty="0"/>
              </a:p>
            </p:txBody>
          </p:sp>
        </mc:Choice>
        <mc:Fallback xmlns="">
          <p:sp>
            <p:nvSpPr>
              <p:cNvPr id="6" name="文本框 5">
                <a:extLst>
                  <a:ext uri="{FF2B5EF4-FFF2-40B4-BE49-F238E27FC236}">
                    <a16:creationId xmlns:a16="http://schemas.microsoft.com/office/drawing/2014/main" id="{D543ABDD-3A33-43AA-A3E1-532946EC0380}"/>
                  </a:ext>
                </a:extLst>
              </p:cNvPr>
              <p:cNvSpPr txBox="1">
                <a:spLocks noRot="1" noChangeAspect="1" noMove="1" noResize="1" noEditPoints="1" noAdjustHandles="1" noChangeArrowheads="1" noChangeShapeType="1" noTextEdit="1"/>
              </p:cNvSpPr>
              <p:nvPr/>
            </p:nvSpPr>
            <p:spPr>
              <a:xfrm>
                <a:off x="6792057" y="2365131"/>
                <a:ext cx="3538213" cy="7788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6700095-763D-4238-8A9D-9733AB3794F3}"/>
                  </a:ext>
                </a:extLst>
              </p:cNvPr>
              <p:cNvSpPr/>
              <p:nvPr/>
            </p:nvSpPr>
            <p:spPr>
              <a:xfrm>
                <a:off x="6718897" y="3385040"/>
                <a:ext cx="3611373" cy="369909"/>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t> </a:t>
                </a:r>
                <a:endParaRPr lang="zh-CN" altLang="en-US" i="1" dirty="0"/>
              </a:p>
            </p:txBody>
          </p:sp>
        </mc:Choice>
        <mc:Fallback xmlns="">
          <p:sp>
            <p:nvSpPr>
              <p:cNvPr id="38" name="矩形 37">
                <a:extLst>
                  <a:ext uri="{FF2B5EF4-FFF2-40B4-BE49-F238E27FC236}">
                    <a16:creationId xmlns:a16="http://schemas.microsoft.com/office/drawing/2014/main" id="{D6700095-763D-4238-8A9D-9733AB3794F3}"/>
                  </a:ext>
                </a:extLst>
              </p:cNvPr>
              <p:cNvSpPr>
                <a:spLocks noRot="1" noChangeAspect="1" noMove="1" noResize="1" noEditPoints="1" noAdjustHandles="1" noChangeArrowheads="1" noChangeShapeType="1" noTextEdit="1"/>
              </p:cNvSpPr>
              <p:nvPr/>
            </p:nvSpPr>
            <p:spPr>
              <a:xfrm>
                <a:off x="6718897" y="3385040"/>
                <a:ext cx="3611373" cy="369909"/>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A5E68B-B8E1-4B1B-A784-CDCDFE432367}"/>
                  </a:ext>
                </a:extLst>
              </p:cNvPr>
              <p:cNvSpPr/>
              <p:nvPr/>
            </p:nvSpPr>
            <p:spPr>
              <a:xfrm>
                <a:off x="6727688" y="3960502"/>
                <a:ext cx="3007875" cy="369332"/>
              </a:xfrm>
              <a:prstGeom prst="rect">
                <a:avLst/>
              </a:prstGeom>
            </p:spPr>
            <p:txBody>
              <a:bodyPr wrap="none">
                <a:spAutoFit/>
              </a:bodyPr>
              <a:lstStyle/>
              <a:p>
                <a:r>
                  <a:rPr lang="en-US" altLang="zh-CN" dirty="0"/>
                  <a:t>            </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𝑚𝑖𝑛</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𝑚𝑎𝑥</m:t>
                        </m:r>
                      </m:sub>
                    </m:sSub>
                  </m:oMath>
                </a14:m>
                <a:r>
                  <a:rPr lang="en-US" altLang="zh-CN" dirty="0"/>
                  <a:t> </a:t>
                </a:r>
                <a:endParaRPr lang="zh-CN" altLang="en-US" i="1" dirty="0"/>
              </a:p>
            </p:txBody>
          </p:sp>
        </mc:Choice>
        <mc:Fallback xmlns="">
          <p:sp>
            <p:nvSpPr>
              <p:cNvPr id="39" name="矩形 38">
                <a:extLst>
                  <a:ext uri="{FF2B5EF4-FFF2-40B4-BE49-F238E27FC236}">
                    <a16:creationId xmlns:a16="http://schemas.microsoft.com/office/drawing/2014/main" id="{F6A5E68B-B8E1-4B1B-A784-CDCDFE432367}"/>
                  </a:ext>
                </a:extLst>
              </p:cNvPr>
              <p:cNvSpPr>
                <a:spLocks noRot="1" noChangeAspect="1" noMove="1" noResize="1" noEditPoints="1" noAdjustHandles="1" noChangeArrowheads="1" noChangeShapeType="1" noTextEdit="1"/>
              </p:cNvSpPr>
              <p:nvPr/>
            </p:nvSpPr>
            <p:spPr>
              <a:xfrm>
                <a:off x="6727688" y="3960502"/>
                <a:ext cx="3007875"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A5572B4-0175-45FC-AD85-BC89812219C2}"/>
                  </a:ext>
                </a:extLst>
              </p:cNvPr>
              <p:cNvSpPr/>
              <p:nvPr/>
            </p:nvSpPr>
            <p:spPr>
              <a:xfrm>
                <a:off x="6529602" y="4978859"/>
                <a:ext cx="4387764" cy="503856"/>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𝑟𝑒𝑓</m:t>
                        </m:r>
                      </m:sub>
                    </m:sSub>
                  </m:oMath>
                </a14:m>
                <a:r>
                  <a:rPr lang="zh-CN" altLang="en-US" dirty="0">
                    <a:latin typeface="微软雅黑" panose="020B0503020204020204" pitchFamily="34" charset="-122"/>
                    <a:ea typeface="微软雅黑" panose="020B0503020204020204" pitchFamily="34" charset="-122"/>
                  </a:rPr>
                  <a:t>为</a:t>
                </a:r>
                <a:r>
                  <a:rPr lang="zh-CN" altLang="en-US" dirty="0">
                    <a:solidFill>
                      <a:srgbClr val="FF0000"/>
                    </a:solidFill>
                    <a:latin typeface="微软雅黑" panose="020B0503020204020204" pitchFamily="34" charset="-122"/>
                    <a:ea typeface="微软雅黑" panose="020B0503020204020204" pitchFamily="34" charset="-122"/>
                  </a:rPr>
                  <a:t>模型预测</a:t>
                </a:r>
                <a:r>
                  <a:rPr lang="zh-CN" altLang="en-US" dirty="0">
                    <a:latin typeface="微软雅黑" panose="020B0503020204020204" pitchFamily="34" charset="-122"/>
                    <a:ea typeface="微软雅黑" panose="020B0503020204020204" pitchFamily="34" charset="-122"/>
                  </a:rPr>
                  <a:t>所得的状态向量。</a:t>
                </a:r>
                <a:endParaRPr lang="zh-CN" altLang="en-US" dirty="0"/>
              </a:p>
            </p:txBody>
          </p:sp>
        </mc:Choice>
        <mc:Fallback xmlns="">
          <p:sp>
            <p:nvSpPr>
              <p:cNvPr id="7" name="矩形 6">
                <a:extLst>
                  <a:ext uri="{FF2B5EF4-FFF2-40B4-BE49-F238E27FC236}">
                    <a16:creationId xmlns:a16="http://schemas.microsoft.com/office/drawing/2014/main" id="{EA5572B4-0175-45FC-AD85-BC89812219C2}"/>
                  </a:ext>
                </a:extLst>
              </p:cNvPr>
              <p:cNvSpPr>
                <a:spLocks noRot="1" noChangeAspect="1" noMove="1" noResize="1" noEditPoints="1" noAdjustHandles="1" noChangeArrowheads="1" noChangeShapeType="1" noTextEdit="1"/>
              </p:cNvSpPr>
              <p:nvPr/>
            </p:nvSpPr>
            <p:spPr>
              <a:xfrm>
                <a:off x="6529602" y="4978859"/>
                <a:ext cx="4387764" cy="503856"/>
              </a:xfrm>
              <a:prstGeom prst="rect">
                <a:avLst/>
              </a:prstGeom>
              <a:blipFill>
                <a:blip r:embed="rId8"/>
                <a:stretch>
                  <a:fillRect l="-1111" r="-278" b="-14634"/>
                </a:stretch>
              </a:blipFill>
            </p:spPr>
            <p:txBody>
              <a:bodyPr/>
              <a:lstStyle/>
              <a:p>
                <a:r>
                  <a:rPr lang="zh-CN" altLang="en-US">
                    <a:noFill/>
                  </a:rPr>
                  <a:t> </a:t>
                </a:r>
              </a:p>
            </p:txBody>
          </p:sp>
        </mc:Fallback>
      </mc:AlternateContent>
      <p:sp>
        <p:nvSpPr>
          <p:cNvPr id="24" name="灯片编号占位符 23">
            <a:extLst>
              <a:ext uri="{FF2B5EF4-FFF2-40B4-BE49-F238E27FC236}">
                <a16:creationId xmlns:a16="http://schemas.microsoft.com/office/drawing/2014/main" id="{D6D2E517-0748-4880-BB9E-030B81BCC396}"/>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4</a:t>
            </a:fld>
            <a:endParaRPr lang="zh-CN" altLang="en-US" strike="noStrike" noProof="1"/>
          </a:p>
        </p:txBody>
      </p:sp>
    </p:spTree>
    <p:extLst>
      <p:ext uri="{BB962C8B-B14F-4D97-AF65-F5344CB8AC3E}">
        <p14:creationId xmlns:p14="http://schemas.microsoft.com/office/powerpoint/2010/main" val="30154891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t>一</a:t>
              </a: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通信模型</a:t>
              </a:r>
            </a:p>
          </p:txBody>
        </p:sp>
      </p:grpSp>
      <p:sp>
        <p:nvSpPr>
          <p:cNvPr id="5" name="灯片编号占位符 4">
            <a:extLst>
              <a:ext uri="{FF2B5EF4-FFF2-40B4-BE49-F238E27FC236}">
                <a16:creationId xmlns:a16="http://schemas.microsoft.com/office/drawing/2014/main" id="{217537ED-522F-485C-8532-84F7AF871B05}"/>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5</a:t>
            </a:fld>
            <a:endParaRPr lang="zh-CN" altLang="en-US" strike="noStrike" noProof="1"/>
          </a:p>
        </p:txBody>
      </p:sp>
      <p:grpSp>
        <p:nvGrpSpPr>
          <p:cNvPr id="14" name="组合 13">
            <a:extLst>
              <a:ext uri="{FF2B5EF4-FFF2-40B4-BE49-F238E27FC236}">
                <a16:creationId xmlns:a16="http://schemas.microsoft.com/office/drawing/2014/main" id="{CA94C878-D035-42FB-BAA7-C9B98A9D3FFC}"/>
              </a:ext>
            </a:extLst>
          </p:cNvPr>
          <p:cNvGrpSpPr/>
          <p:nvPr/>
        </p:nvGrpSpPr>
        <p:grpSpPr>
          <a:xfrm>
            <a:off x="304800" y="2187337"/>
            <a:ext cx="5523729" cy="3025118"/>
            <a:chOff x="1642369" y="1740022"/>
            <a:chExt cx="8519822" cy="4214271"/>
          </a:xfrm>
        </p:grpSpPr>
        <p:grpSp>
          <p:nvGrpSpPr>
            <p:cNvPr id="19" name="组合 18">
              <a:extLst>
                <a:ext uri="{FF2B5EF4-FFF2-40B4-BE49-F238E27FC236}">
                  <a16:creationId xmlns:a16="http://schemas.microsoft.com/office/drawing/2014/main" id="{0EBFF0DE-2732-4B2E-84AA-84228938A2F2}"/>
                </a:ext>
              </a:extLst>
            </p:cNvPr>
            <p:cNvGrpSpPr/>
            <p:nvPr/>
          </p:nvGrpSpPr>
          <p:grpSpPr>
            <a:xfrm>
              <a:off x="1642369" y="1740022"/>
              <a:ext cx="8519822" cy="4207048"/>
              <a:chOff x="1642369" y="1740022"/>
              <a:chExt cx="8519822" cy="4207048"/>
            </a:xfrm>
          </p:grpSpPr>
          <p:sp>
            <p:nvSpPr>
              <p:cNvPr id="22" name="矩形 21">
                <a:extLst>
                  <a:ext uri="{FF2B5EF4-FFF2-40B4-BE49-F238E27FC236}">
                    <a16:creationId xmlns:a16="http://schemas.microsoft.com/office/drawing/2014/main" id="{0FAEBE73-A258-44EB-A8B4-8717240826D7}"/>
                  </a:ext>
                </a:extLst>
              </p:cNvPr>
              <p:cNvSpPr/>
              <p:nvPr/>
            </p:nvSpPr>
            <p:spPr>
              <a:xfrm>
                <a:off x="2157275" y="1740022"/>
                <a:ext cx="7208668" cy="379964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10EB68B6-E197-4139-B76F-1D4A792DCBBD}"/>
                  </a:ext>
                </a:extLst>
              </p:cNvPr>
              <p:cNvSpPr txBox="1"/>
              <p:nvPr/>
            </p:nvSpPr>
            <p:spPr>
              <a:xfrm>
                <a:off x="1642369" y="3244334"/>
                <a:ext cx="355108"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F</a:t>
                </a:r>
                <a:endParaRPr lang="zh-CN" altLang="en-US" sz="1000"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CE9F37A-5DAD-48CC-8F9F-4528CB06AF36}"/>
                  </a:ext>
                </a:extLst>
              </p:cNvPr>
              <p:cNvSpPr txBox="1"/>
              <p:nvPr/>
            </p:nvSpPr>
            <p:spPr>
              <a:xfrm>
                <a:off x="2033507" y="5604061"/>
                <a:ext cx="355108"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T</a:t>
                </a:r>
                <a:endParaRPr lang="zh-CN" altLang="en-US" sz="1000" dirty="0">
                  <a:latin typeface="Arial" panose="020B0604020202020204" pitchFamily="34" charset="0"/>
                  <a:cs typeface="Arial" panose="020B0604020202020204" pitchFamily="34" charset="0"/>
                </a:endParaRPr>
              </a:p>
            </p:txBody>
          </p:sp>
          <p:cxnSp>
            <p:nvCxnSpPr>
              <p:cNvPr id="25" name="直接连接符 24">
                <a:extLst>
                  <a:ext uri="{FF2B5EF4-FFF2-40B4-BE49-F238E27FC236}">
                    <a16:creationId xmlns:a16="http://schemas.microsoft.com/office/drawing/2014/main" id="{341AE21E-D844-4F26-BC20-D1C7C18AA973}"/>
                  </a:ext>
                </a:extLst>
              </p:cNvPr>
              <p:cNvCxnSpPr/>
              <p:nvPr/>
            </p:nvCxnSpPr>
            <p:spPr>
              <a:xfrm>
                <a:off x="2157274" y="2459115"/>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86DAD4A-056D-48CF-A753-76C7B72D51A4}"/>
                  </a:ext>
                </a:extLst>
              </p:cNvPr>
              <p:cNvCxnSpPr/>
              <p:nvPr/>
            </p:nvCxnSpPr>
            <p:spPr>
              <a:xfrm>
                <a:off x="2158753" y="4067453"/>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82E4BDE-F1F1-4EFC-8B53-19B4E7468195}"/>
                  </a:ext>
                </a:extLst>
              </p:cNvPr>
              <p:cNvSpPr txBox="1"/>
              <p:nvPr/>
            </p:nvSpPr>
            <p:spPr>
              <a:xfrm>
                <a:off x="4889919" y="1974190"/>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State  information</a:t>
                </a:r>
                <a:endParaRPr lang="zh-CN" altLang="en-US" sz="10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B492F3C-C7C6-4900-BA0F-B7BE1E423EA2}"/>
                  </a:ext>
                </a:extLst>
              </p:cNvPr>
              <p:cNvSpPr txBox="1"/>
              <p:nvPr/>
            </p:nvSpPr>
            <p:spPr>
              <a:xfrm>
                <a:off x="4889919" y="2871070"/>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Uplink </a:t>
                </a:r>
                <a:endParaRPr lang="zh-CN" altLang="en-US" sz="10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57ED524D-F09E-44BC-BCD1-9006B8B0E0A1}"/>
                  </a:ext>
                </a:extLst>
              </p:cNvPr>
              <p:cNvSpPr txBox="1"/>
              <p:nvPr/>
            </p:nvSpPr>
            <p:spPr>
              <a:xfrm>
                <a:off x="4928031" y="4625417"/>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Downlink</a:t>
                </a:r>
                <a:endParaRPr lang="zh-CN" altLang="en-US" sz="1000" dirty="0">
                  <a:latin typeface="Arial" panose="020B0604020202020204" pitchFamily="34" charset="0"/>
                  <a:cs typeface="Arial" panose="020B0604020202020204" pitchFamily="34" charset="0"/>
                </a:endParaRPr>
              </a:p>
            </p:txBody>
          </p:sp>
          <p:cxnSp>
            <p:nvCxnSpPr>
              <p:cNvPr id="30" name="直接连接符 29">
                <a:extLst>
                  <a:ext uri="{FF2B5EF4-FFF2-40B4-BE49-F238E27FC236}">
                    <a16:creationId xmlns:a16="http://schemas.microsoft.com/office/drawing/2014/main" id="{F913EA8A-E364-4784-8EE5-6A4B7D2D9244}"/>
                  </a:ext>
                </a:extLst>
              </p:cNvPr>
              <p:cNvCxnSpPr/>
              <p:nvPr/>
            </p:nvCxnSpPr>
            <p:spPr>
              <a:xfrm>
                <a:off x="2157274" y="2831977"/>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8BA39DB-54E1-4CF2-9D5E-873D6A7DA950}"/>
                  </a:ext>
                </a:extLst>
              </p:cNvPr>
              <p:cNvCxnSpPr/>
              <p:nvPr/>
            </p:nvCxnSpPr>
            <p:spPr>
              <a:xfrm>
                <a:off x="2149878" y="3241831"/>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FD00C05-5793-435B-9C41-1B8F07707CD8}"/>
                  </a:ext>
                </a:extLst>
              </p:cNvPr>
              <p:cNvCxnSpPr/>
              <p:nvPr/>
            </p:nvCxnSpPr>
            <p:spPr>
              <a:xfrm>
                <a:off x="2157274" y="3639843"/>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26E502-B494-4846-AF47-7214D61A9A7D}"/>
                  </a:ext>
                </a:extLst>
              </p:cNvPr>
              <p:cNvCxnSpPr>
                <a:cxnSpLocks/>
              </p:cNvCxnSpPr>
              <p:nvPr/>
            </p:nvCxnSpPr>
            <p:spPr>
              <a:xfrm flipH="1">
                <a:off x="9709611" y="2900221"/>
                <a:ext cx="766" cy="74136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E5304DE-BAB6-4021-87B1-A764D280ADB7}"/>
                  </a:ext>
                </a:extLst>
              </p:cNvPr>
              <p:cNvSpPr txBox="1"/>
              <p:nvPr/>
            </p:nvSpPr>
            <p:spPr>
              <a:xfrm>
                <a:off x="9340156" y="2443613"/>
                <a:ext cx="812801"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Sub 1</a:t>
                </a:r>
                <a:endParaRPr lang="zh-CN" altLang="en-US" sz="1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19BFB36-E679-4F14-B56A-757E17A4C221}"/>
                  </a:ext>
                </a:extLst>
              </p:cNvPr>
              <p:cNvSpPr txBox="1"/>
              <p:nvPr/>
            </p:nvSpPr>
            <p:spPr>
              <a:xfrm>
                <a:off x="9349390" y="3706234"/>
                <a:ext cx="812801"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Sub n</a:t>
                </a:r>
                <a:endParaRPr lang="zh-CN" altLang="en-US" sz="1000" dirty="0">
                  <a:latin typeface="Arial" panose="020B0604020202020204" pitchFamily="34" charset="0"/>
                  <a:cs typeface="Arial" panose="020B0604020202020204" pitchFamily="34" charset="0"/>
                </a:endParaRPr>
              </a:p>
            </p:txBody>
          </p:sp>
          <p:cxnSp>
            <p:nvCxnSpPr>
              <p:cNvPr id="36" name="直接连接符 35">
                <a:extLst>
                  <a:ext uri="{FF2B5EF4-FFF2-40B4-BE49-F238E27FC236}">
                    <a16:creationId xmlns:a16="http://schemas.microsoft.com/office/drawing/2014/main" id="{6FEF0CAE-0D8C-4EB2-B19A-7483E3394B4C}"/>
                  </a:ext>
                </a:extLst>
              </p:cNvPr>
              <p:cNvCxnSpPr/>
              <p:nvPr/>
            </p:nvCxnSpPr>
            <p:spPr>
              <a:xfrm>
                <a:off x="30110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1C50AD-0FE3-47B0-B058-0501CD813787}"/>
                  </a:ext>
                </a:extLst>
              </p:cNvPr>
              <p:cNvCxnSpPr/>
              <p:nvPr/>
            </p:nvCxnSpPr>
            <p:spPr>
              <a:xfrm>
                <a:off x="393161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7C21C2A-ECB1-4A27-B7DC-059251B43863}"/>
                  </a:ext>
                </a:extLst>
              </p:cNvPr>
              <p:cNvCxnSpPr/>
              <p:nvPr/>
            </p:nvCxnSpPr>
            <p:spPr>
              <a:xfrm>
                <a:off x="485217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BC32C0C-4CF3-45BB-A86B-3AEDF13891BB}"/>
                  </a:ext>
                </a:extLst>
              </p:cNvPr>
              <p:cNvCxnSpPr/>
              <p:nvPr/>
            </p:nvCxnSpPr>
            <p:spPr>
              <a:xfrm>
                <a:off x="577273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1756FA2-1EE5-4766-A8BA-275922979701}"/>
                  </a:ext>
                </a:extLst>
              </p:cNvPr>
              <p:cNvCxnSpPr/>
              <p:nvPr/>
            </p:nvCxnSpPr>
            <p:spPr>
              <a:xfrm>
                <a:off x="669329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D24E8C0-75F9-4008-9292-FFD6CDB2833F}"/>
                  </a:ext>
                </a:extLst>
              </p:cNvPr>
              <p:cNvCxnSpPr/>
              <p:nvPr/>
            </p:nvCxnSpPr>
            <p:spPr>
              <a:xfrm>
                <a:off x="76138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D6A648A-3543-4D54-974A-0ECFD78DB55D}"/>
                  </a:ext>
                </a:extLst>
              </p:cNvPr>
              <p:cNvCxnSpPr/>
              <p:nvPr/>
            </p:nvCxnSpPr>
            <p:spPr>
              <a:xfrm>
                <a:off x="8534414"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C9663E87-E64A-4F5D-8240-A4A413CECA46}"/>
                  </a:ext>
                </a:extLst>
              </p:cNvPr>
              <p:cNvSpPr txBox="1"/>
              <p:nvPr/>
            </p:nvSpPr>
            <p:spPr>
              <a:xfrm>
                <a:off x="2211061" y="3698122"/>
                <a:ext cx="790416"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1 </a:t>
                </a:r>
                <a:endParaRPr lang="zh-CN" altLang="en-US" sz="1000"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DE0402F2-3B09-49AB-9BAE-DFC6F59C3836}"/>
                  </a:ext>
                </a:extLst>
              </p:cNvPr>
              <p:cNvSpPr txBox="1"/>
              <p:nvPr/>
            </p:nvSpPr>
            <p:spPr>
              <a:xfrm>
                <a:off x="3102125" y="3698122"/>
                <a:ext cx="790416"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2 </a:t>
                </a:r>
                <a:endParaRPr lang="zh-CN" altLang="en-US" sz="1000" dirty="0">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5FD23F90-6E40-4555-A9A4-20EE1F591D3A}"/>
                  </a:ext>
                </a:extLst>
              </p:cNvPr>
              <p:cNvSpPr txBox="1"/>
              <p:nvPr/>
            </p:nvSpPr>
            <p:spPr>
              <a:xfrm>
                <a:off x="8530378" y="3698122"/>
                <a:ext cx="869180" cy="35372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m </a:t>
                </a:r>
                <a:endParaRPr lang="zh-CN" altLang="en-US" sz="1000" dirty="0">
                  <a:latin typeface="Arial" panose="020B0604020202020204" pitchFamily="34" charset="0"/>
                  <a:cs typeface="Arial" panose="020B0604020202020204" pitchFamily="34" charset="0"/>
                </a:endParaRPr>
              </a:p>
            </p:txBody>
          </p:sp>
        </p:grpSp>
        <p:sp>
          <p:nvSpPr>
            <p:cNvPr id="20" name="文本框 19">
              <a:extLst>
                <a:ext uri="{FF2B5EF4-FFF2-40B4-BE49-F238E27FC236}">
                  <a16:creationId xmlns:a16="http://schemas.microsoft.com/office/drawing/2014/main" id="{7F8F174A-83D2-4ABB-AF39-8A7682F6AE39}"/>
                </a:ext>
              </a:extLst>
            </p:cNvPr>
            <p:cNvSpPr txBox="1"/>
            <p:nvPr/>
          </p:nvSpPr>
          <p:spPr>
            <a:xfrm>
              <a:off x="9199464" y="5611284"/>
              <a:ext cx="812801" cy="343009"/>
            </a:xfrm>
            <a:prstGeom prst="rect">
              <a:avLst/>
            </a:prstGeom>
            <a:noFill/>
          </p:spPr>
          <p:txBody>
            <a:bodyPr wrap="square" rtlCol="0">
              <a:spAutoFit/>
            </a:bodyPr>
            <a:lstStyle/>
            <a:p>
              <a:r>
                <a:rPr lang="en-US" altLang="zh-CN" sz="1000" dirty="0" err="1">
                  <a:latin typeface="Arial" panose="020B0604020202020204" pitchFamily="34" charset="0"/>
                  <a:cs typeface="Arial" panose="020B0604020202020204" pitchFamily="34" charset="0"/>
                </a:rPr>
                <a:t>T+m</a:t>
              </a:r>
              <a:endParaRPr lang="zh-CN" altLang="en-US" sz="1000" dirty="0">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54EF9222-F369-439E-995C-827CF92781AD}"/>
                </a:ext>
              </a:extLst>
            </p:cNvPr>
            <p:cNvCxnSpPr>
              <a:cxnSpLocks/>
            </p:cNvCxnSpPr>
            <p:nvPr/>
          </p:nvCxnSpPr>
          <p:spPr>
            <a:xfrm>
              <a:off x="4222363" y="3890899"/>
              <a:ext cx="4118073" cy="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7" name="组合 3">
            <a:extLst>
              <a:ext uri="{FF2B5EF4-FFF2-40B4-BE49-F238E27FC236}">
                <a16:creationId xmlns:a16="http://schemas.microsoft.com/office/drawing/2014/main" id="{1D000220-D77D-490A-B2C2-5B7817FCBDC3}"/>
              </a:ext>
            </a:extLst>
          </p:cNvPr>
          <p:cNvGrpSpPr/>
          <p:nvPr/>
        </p:nvGrpSpPr>
        <p:grpSpPr>
          <a:xfrm>
            <a:off x="399695" y="920143"/>
            <a:ext cx="897860" cy="419100"/>
            <a:chOff x="259207" y="208195"/>
            <a:chExt cx="1339135" cy="559865"/>
          </a:xfrm>
        </p:grpSpPr>
        <p:sp>
          <p:nvSpPr>
            <p:cNvPr id="49" name="矩形 151">
              <a:extLst>
                <a:ext uri="{FF2B5EF4-FFF2-40B4-BE49-F238E27FC236}">
                  <a16:creationId xmlns:a16="http://schemas.microsoft.com/office/drawing/2014/main" id="{733E907F-952C-4D10-9281-0DCFE397E50F}"/>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50" name="组合 49">
              <a:extLst>
                <a:ext uri="{FF2B5EF4-FFF2-40B4-BE49-F238E27FC236}">
                  <a16:creationId xmlns:a16="http://schemas.microsoft.com/office/drawing/2014/main" id="{E0C6DB10-7ED4-4F4C-868D-362B01B6607E}"/>
                </a:ext>
              </a:extLst>
            </p:cNvPr>
            <p:cNvGrpSpPr/>
            <p:nvPr/>
          </p:nvGrpSpPr>
          <p:grpSpPr>
            <a:xfrm>
              <a:off x="259207" y="401843"/>
              <a:ext cx="942370" cy="366217"/>
              <a:chOff x="327446" y="480250"/>
              <a:chExt cx="942370" cy="366217"/>
            </a:xfrm>
            <a:solidFill>
              <a:srgbClr val="B7262D"/>
            </a:solidFill>
          </p:grpSpPr>
          <p:sp>
            <p:nvSpPr>
              <p:cNvPr id="51" name="燕尾形 15">
                <a:extLst>
                  <a:ext uri="{FF2B5EF4-FFF2-40B4-BE49-F238E27FC236}">
                    <a16:creationId xmlns:a16="http://schemas.microsoft.com/office/drawing/2014/main" id="{3B462065-4DAD-4181-80ED-5A6404F38C7C}"/>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燕尾形 9">
                <a:extLst>
                  <a:ext uri="{FF2B5EF4-FFF2-40B4-BE49-F238E27FC236}">
                    <a16:creationId xmlns:a16="http://schemas.microsoft.com/office/drawing/2014/main" id="{53F1B74B-3F81-4FCE-B4BC-E5D24FCA12A8}"/>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53" name="燕尾形 34">
                <a:extLst>
                  <a:ext uri="{FF2B5EF4-FFF2-40B4-BE49-F238E27FC236}">
                    <a16:creationId xmlns:a16="http://schemas.microsoft.com/office/drawing/2014/main" id="{82F2208B-9F06-4B34-AC06-72B04E8C9B05}"/>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48" name="文本框 43">
            <a:extLst>
              <a:ext uri="{FF2B5EF4-FFF2-40B4-BE49-F238E27FC236}">
                <a16:creationId xmlns:a16="http://schemas.microsoft.com/office/drawing/2014/main" id="{DCD89FF5-4C13-468A-81B6-72E12CB5B2A3}"/>
              </a:ext>
            </a:extLst>
          </p:cNvPr>
          <p:cNvSpPr txBox="1"/>
          <p:nvPr/>
        </p:nvSpPr>
        <p:spPr>
          <a:xfrm>
            <a:off x="1132411" y="999226"/>
            <a:ext cx="1969604" cy="400110"/>
          </a:xfrm>
          <a:prstGeom prst="rect">
            <a:avLst/>
          </a:prstGeom>
          <a:noFill/>
          <a:ln w="9525">
            <a:noFill/>
          </a:ln>
        </p:spPr>
        <p:txBody>
          <a:bodyPr wrap="square" anchor="t">
            <a:spAutoFit/>
          </a:bodyPr>
          <a:lstStyle/>
          <a:p>
            <a:pPr lvl="0">
              <a:defRPr/>
            </a:pPr>
            <a:r>
              <a:rPr lang="zh-CN" altLang="en-US" sz="2000" b="1" dirty="0">
                <a:solidFill>
                  <a:srgbClr val="C00000"/>
                </a:solidFill>
                <a:latin typeface="微软雅黑" panose="020B0503020204020204" pitchFamily="34" charset="-122"/>
                <a:ea typeface="微软雅黑" panose="020B0503020204020204" pitchFamily="34" charset="-122"/>
              </a:rPr>
              <a:t>帧结构</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矩形 53">
            <a:extLst>
              <a:ext uri="{FF2B5EF4-FFF2-40B4-BE49-F238E27FC236}">
                <a16:creationId xmlns:a16="http://schemas.microsoft.com/office/drawing/2014/main" id="{055827AC-22C1-492F-9F6C-301730702205}"/>
              </a:ext>
            </a:extLst>
          </p:cNvPr>
          <p:cNvSpPr/>
          <p:nvPr/>
        </p:nvSpPr>
        <p:spPr>
          <a:xfrm>
            <a:off x="6414647" y="1494517"/>
            <a:ext cx="4993259" cy="1703030"/>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根据 </a:t>
            </a:r>
            <a:r>
              <a:rPr lang="en-US" altLang="zh-CN" dirty="0">
                <a:latin typeface="Arial" panose="020B0604020202020204" pitchFamily="34" charset="0"/>
                <a:ea typeface="微软雅黑" panose="020B0503020204020204" pitchFamily="34" charset="-122"/>
                <a:cs typeface="Arial" panose="020B0604020202020204" pitchFamily="34" charset="0"/>
              </a:rPr>
              <a:t>Erik</a:t>
            </a:r>
            <a:r>
              <a:rPr lang="en-US" altLang="zh-CN" baseline="30000" dirty="0">
                <a:latin typeface="Arial" panose="020B0604020202020204" pitchFamily="34" charset="0"/>
                <a:ea typeface="微软雅黑" panose="020B0503020204020204" pitchFamily="34" charset="-122"/>
                <a:cs typeface="Arial" panose="020B0604020202020204" pitchFamily="34" charset="0"/>
              </a:rPr>
              <a:t>[1]</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等人的研究</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，交叉口附近车辆</a:t>
            </a:r>
            <a:r>
              <a:rPr lang="en-US" altLang="zh-CN" dirty="0">
                <a:latin typeface="Arial" panose="020B0604020202020204" pitchFamily="34" charset="0"/>
                <a:ea typeface="微软雅黑" panose="020B0503020204020204" pitchFamily="34" charset="-122"/>
                <a:cs typeface="Arial" panose="020B0604020202020204" pitchFamily="34" charset="0"/>
              </a:rPr>
              <a:t>V2I</a:t>
            </a:r>
            <a:r>
              <a:rPr lang="zh-CN" altLang="en-US" dirty="0">
                <a:latin typeface="Arial" panose="020B0604020202020204" pitchFamily="34" charset="0"/>
                <a:ea typeface="微软雅黑" panose="020B0503020204020204" pitchFamily="34" charset="-122"/>
                <a:cs typeface="Arial" panose="020B0604020202020204" pitchFamily="34" charset="0"/>
              </a:rPr>
              <a:t>通信的数据包接收概率可由右侧公式表示。因此我们假使，同质车辆（发射功率一致）的包的到达概率由车辆与路口设施的位置决定。</a:t>
            </a:r>
          </a:p>
        </p:txBody>
      </p:sp>
      <p:pic>
        <p:nvPicPr>
          <p:cNvPr id="55" name="图片 54">
            <a:extLst>
              <a:ext uri="{FF2B5EF4-FFF2-40B4-BE49-F238E27FC236}">
                <a16:creationId xmlns:a16="http://schemas.microsoft.com/office/drawing/2014/main" id="{D58713AB-FC96-4BAA-A321-310040F621CC}"/>
              </a:ext>
            </a:extLst>
          </p:cNvPr>
          <p:cNvPicPr>
            <a:picLocks noChangeAspect="1"/>
          </p:cNvPicPr>
          <p:nvPr/>
        </p:nvPicPr>
        <p:blipFill>
          <a:blip r:embed="rId3"/>
          <a:stretch>
            <a:fillRect/>
          </a:stretch>
        </p:blipFill>
        <p:spPr>
          <a:xfrm>
            <a:off x="6542017" y="3429000"/>
            <a:ext cx="4600575" cy="1990725"/>
          </a:xfrm>
          <a:prstGeom prst="rect">
            <a:avLst/>
          </a:prstGeom>
        </p:spPr>
      </p:pic>
      <p:grpSp>
        <p:nvGrpSpPr>
          <p:cNvPr id="57" name="组合 3">
            <a:extLst>
              <a:ext uri="{FF2B5EF4-FFF2-40B4-BE49-F238E27FC236}">
                <a16:creationId xmlns:a16="http://schemas.microsoft.com/office/drawing/2014/main" id="{816FEEBE-52EC-489C-A91E-2198E2E5826C}"/>
              </a:ext>
            </a:extLst>
          </p:cNvPr>
          <p:cNvGrpSpPr/>
          <p:nvPr/>
        </p:nvGrpSpPr>
        <p:grpSpPr>
          <a:xfrm>
            <a:off x="6204742" y="899542"/>
            <a:ext cx="897860" cy="419100"/>
            <a:chOff x="259207" y="208195"/>
            <a:chExt cx="1339135" cy="559865"/>
          </a:xfrm>
        </p:grpSpPr>
        <p:sp>
          <p:nvSpPr>
            <p:cNvPr id="59" name="矩形 151">
              <a:extLst>
                <a:ext uri="{FF2B5EF4-FFF2-40B4-BE49-F238E27FC236}">
                  <a16:creationId xmlns:a16="http://schemas.microsoft.com/office/drawing/2014/main" id="{95645B0E-C85C-4824-B9B0-438F110BB74F}"/>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60" name="组合 59">
              <a:extLst>
                <a:ext uri="{FF2B5EF4-FFF2-40B4-BE49-F238E27FC236}">
                  <a16:creationId xmlns:a16="http://schemas.microsoft.com/office/drawing/2014/main" id="{41A93242-28B8-4F8F-8D2C-4447DCEE195B}"/>
                </a:ext>
              </a:extLst>
            </p:cNvPr>
            <p:cNvGrpSpPr/>
            <p:nvPr/>
          </p:nvGrpSpPr>
          <p:grpSpPr>
            <a:xfrm>
              <a:off x="259207" y="401843"/>
              <a:ext cx="942370" cy="366217"/>
              <a:chOff x="327446" y="480250"/>
              <a:chExt cx="942370" cy="366217"/>
            </a:xfrm>
            <a:solidFill>
              <a:srgbClr val="B7262D"/>
            </a:solidFill>
          </p:grpSpPr>
          <p:sp>
            <p:nvSpPr>
              <p:cNvPr id="61" name="燕尾形 15">
                <a:extLst>
                  <a:ext uri="{FF2B5EF4-FFF2-40B4-BE49-F238E27FC236}">
                    <a16:creationId xmlns:a16="http://schemas.microsoft.com/office/drawing/2014/main" id="{AA6F1596-DE5C-43D0-8C3B-E33A6D12184D}"/>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燕尾形 9">
                <a:extLst>
                  <a:ext uri="{FF2B5EF4-FFF2-40B4-BE49-F238E27FC236}">
                    <a16:creationId xmlns:a16="http://schemas.microsoft.com/office/drawing/2014/main" id="{5727DD31-E45C-43AD-B8B4-04DAB4604E28}"/>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63" name="燕尾形 34">
                <a:extLst>
                  <a:ext uri="{FF2B5EF4-FFF2-40B4-BE49-F238E27FC236}">
                    <a16:creationId xmlns:a16="http://schemas.microsoft.com/office/drawing/2014/main" id="{D284F7F4-EBD5-4975-9A86-3013676F4BBE}"/>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58" name="文本框 43">
            <a:extLst>
              <a:ext uri="{FF2B5EF4-FFF2-40B4-BE49-F238E27FC236}">
                <a16:creationId xmlns:a16="http://schemas.microsoft.com/office/drawing/2014/main" id="{A222C2C6-81B5-4D97-9C06-F871BFF4223F}"/>
              </a:ext>
            </a:extLst>
          </p:cNvPr>
          <p:cNvSpPr txBox="1"/>
          <p:nvPr/>
        </p:nvSpPr>
        <p:spPr>
          <a:xfrm>
            <a:off x="6937458" y="978625"/>
            <a:ext cx="2414886" cy="400110"/>
          </a:xfrm>
          <a:prstGeom prst="rect">
            <a:avLst/>
          </a:prstGeom>
          <a:noFill/>
          <a:ln w="9525">
            <a:noFill/>
          </a:ln>
        </p:spPr>
        <p:txBody>
          <a:bodyPr wrap="square" anchor="t">
            <a:spAutoFit/>
          </a:bodyPr>
          <a:lstStyle/>
          <a:p>
            <a:pPr lvl="0">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接收概率</a:t>
            </a:r>
          </a:p>
        </p:txBody>
      </p:sp>
      <p:sp>
        <p:nvSpPr>
          <p:cNvPr id="64" name="文本框 63">
            <a:extLst>
              <a:ext uri="{FF2B5EF4-FFF2-40B4-BE49-F238E27FC236}">
                <a16:creationId xmlns:a16="http://schemas.microsoft.com/office/drawing/2014/main" id="{3FBCBF80-2A98-4D1A-8CF0-FCF2F1E0427E}"/>
              </a:ext>
            </a:extLst>
          </p:cNvPr>
          <p:cNvSpPr txBox="1"/>
          <p:nvPr/>
        </p:nvSpPr>
        <p:spPr>
          <a:xfrm>
            <a:off x="624799" y="6343170"/>
            <a:ext cx="11333110" cy="461665"/>
          </a:xfrm>
          <a:prstGeom prst="rect">
            <a:avLst/>
          </a:prstGeom>
          <a:noFill/>
        </p:spPr>
        <p:txBody>
          <a:bodyPr wrap="square" rtlCol="0">
            <a:spAutoFit/>
          </a:bodyPr>
          <a:lstStyle/>
          <a:p>
            <a:r>
              <a:rPr lang="pt-BR" altLang="zh-CN" sz="1200" i="1" dirty="0">
                <a:latin typeface="Arial" panose="020B0604020202020204" pitchFamily="34" charset="0"/>
                <a:cs typeface="Arial" panose="020B0604020202020204" pitchFamily="34" charset="0"/>
              </a:rPr>
              <a:t>[</a:t>
            </a:r>
            <a:r>
              <a:rPr lang="en-US" altLang="zh-CN" sz="1200" i="1" dirty="0">
                <a:latin typeface="Arial" panose="020B0604020202020204" pitchFamily="34" charset="0"/>
                <a:cs typeface="Arial" panose="020B0604020202020204" pitchFamily="34" charset="0"/>
              </a:rPr>
              <a:t>1</a:t>
            </a:r>
            <a:r>
              <a:rPr lang="pt-BR" altLang="zh-CN" sz="1200" i="1" dirty="0">
                <a:latin typeface="Arial" panose="020B0604020202020204" pitchFamily="34" charset="0"/>
                <a:cs typeface="Arial" panose="020B0604020202020204" pitchFamily="34" charset="0"/>
              </a:rPr>
              <a:t>] </a:t>
            </a:r>
            <a:r>
              <a:rPr lang="en-US" altLang="zh-CN" sz="1200" i="1" dirty="0">
                <a:latin typeface="Arial Narrow" panose="020B0606020202030204" pitchFamily="34" charset="0"/>
                <a:cs typeface="Arial" panose="020B0604020202020204" pitchFamily="34" charset="0"/>
              </a:rPr>
              <a:t>E. Steinmetz, M. </a:t>
            </a:r>
            <a:r>
              <a:rPr lang="en-US" altLang="zh-CN" sz="1200" i="1" dirty="0" err="1">
                <a:latin typeface="Arial Narrow" panose="020B0606020202030204" pitchFamily="34" charset="0"/>
                <a:cs typeface="Arial" panose="020B0604020202020204" pitchFamily="34" charset="0"/>
              </a:rPr>
              <a:t>Wildemeersch</a:t>
            </a:r>
            <a:r>
              <a:rPr lang="en-US" altLang="zh-CN" sz="1200" i="1" dirty="0">
                <a:latin typeface="Arial Narrow" panose="020B0606020202030204" pitchFamily="34" charset="0"/>
                <a:cs typeface="Arial" panose="020B0604020202020204" pitchFamily="34" charset="0"/>
              </a:rPr>
              <a:t>, T. Q. S. Quek and H. </a:t>
            </a:r>
            <a:r>
              <a:rPr lang="en-US" altLang="zh-CN" sz="1200" i="1" dirty="0" err="1">
                <a:latin typeface="Arial Narrow" panose="020B0606020202030204" pitchFamily="34" charset="0"/>
                <a:cs typeface="Arial" panose="020B0604020202020204" pitchFamily="34" charset="0"/>
              </a:rPr>
              <a:t>Wymeersch</a:t>
            </a:r>
            <a:r>
              <a:rPr lang="en-US" altLang="zh-CN" sz="1200" i="1" dirty="0">
                <a:latin typeface="Arial Narrow" panose="020B0606020202030204" pitchFamily="34" charset="0"/>
                <a:cs typeface="Arial" panose="020B0604020202020204" pitchFamily="34" charset="0"/>
              </a:rPr>
              <a:t>, "Packet Reception Probabilities in Vehicular Communications Close to Intersections," in IEEE Transactions on Intelligent Transportation Systems, vol. 22, no. 5, pp. 2823-2833, May 2021, </a:t>
            </a:r>
            <a:r>
              <a:rPr lang="en-US" altLang="zh-CN" sz="1200" i="1" dirty="0" err="1">
                <a:latin typeface="Arial Narrow" panose="020B0606020202030204" pitchFamily="34" charset="0"/>
                <a:cs typeface="Arial" panose="020B0604020202020204" pitchFamily="34" charset="0"/>
              </a:rPr>
              <a:t>doi</a:t>
            </a:r>
            <a:r>
              <a:rPr lang="en-US" altLang="zh-CN" sz="1200" i="1" dirty="0">
                <a:latin typeface="Arial Narrow" panose="020B0606020202030204" pitchFamily="34" charset="0"/>
                <a:cs typeface="Arial" panose="020B0604020202020204" pitchFamily="34" charset="0"/>
              </a:rPr>
              <a:t>: 10.1109/TITS.2020.2976564.</a:t>
            </a:r>
            <a:endParaRPr lang="zh-CN" alt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1107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112666" y="1022700"/>
            <a:ext cx="3316459"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面向</a:t>
            </a:r>
            <a:r>
              <a:rPr lang="en-US" altLang="zh-CN"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MPC</a:t>
            </a:r>
            <a:r>
              <a:rPr lang="zh-CN" altLang="en-US"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控制的信息价值</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仿宋" panose="02010609060101010101" pitchFamily="49" charset="-122"/>
            </a:endParaRPr>
          </a:p>
        </p:txBody>
      </p:sp>
      <p:grpSp>
        <p:nvGrpSpPr>
          <p:cNvPr id="43" name="组合 3"/>
          <p:cNvGrpSpPr/>
          <p:nvPr/>
        </p:nvGrpSpPr>
        <p:grpSpPr>
          <a:xfrm>
            <a:off x="293046" y="933030"/>
            <a:ext cx="1004351" cy="419899"/>
            <a:chOff x="259207" y="208195"/>
            <a:chExt cx="1339135" cy="559865"/>
          </a:xfrm>
        </p:grpSpPr>
        <p:sp>
          <p:nvSpPr>
            <p:cNvPr id="46" name="矩形 45"/>
            <p:cNvSpPr/>
            <p:nvPr/>
          </p:nvSpPr>
          <p:spPr>
            <a:xfrm>
              <a:off x="1352034" y="208195"/>
              <a:ext cx="246308"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49" name="组合 48"/>
            <p:cNvGrpSpPr/>
            <p:nvPr/>
          </p:nvGrpSpPr>
          <p:grpSpPr>
            <a:xfrm>
              <a:off x="259207" y="401843"/>
              <a:ext cx="942370" cy="366217"/>
              <a:chOff x="327446" y="480250"/>
              <a:chExt cx="942370" cy="366217"/>
            </a:xfrm>
            <a:solidFill>
              <a:srgbClr val="B7262D"/>
            </a:solidFill>
          </p:grpSpPr>
          <p:sp>
            <p:nvSpPr>
              <p:cNvPr id="54" name="燕尾形 15"/>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燕尾形 9"/>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56" name="燕尾形 34"/>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3" name="组合 29">
            <a:extLst>
              <a:ext uri="{FF2B5EF4-FFF2-40B4-BE49-F238E27FC236}">
                <a16:creationId xmlns:a16="http://schemas.microsoft.com/office/drawing/2014/main" id="{F1750BDB-79F4-4E90-B4A7-519673067A34}"/>
              </a:ext>
            </a:extLst>
          </p:cNvPr>
          <p:cNvGrpSpPr/>
          <p:nvPr/>
        </p:nvGrpSpPr>
        <p:grpSpPr>
          <a:xfrm>
            <a:off x="0" y="-14287"/>
            <a:ext cx="4429125" cy="573232"/>
            <a:chOff x="0" y="-14814"/>
            <a:chExt cx="4429053" cy="572954"/>
          </a:xfrm>
        </p:grpSpPr>
        <p:sp>
          <p:nvSpPr>
            <p:cNvPr id="57" name="矩形 56">
              <a:extLst>
                <a:ext uri="{FF2B5EF4-FFF2-40B4-BE49-F238E27FC236}">
                  <a16:creationId xmlns:a16="http://schemas.microsoft.com/office/drawing/2014/main" id="{B8610773-1BB7-4CFD-9BC6-B030A554717F}"/>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1">
                  <a:ln>
                    <a:noFill/>
                  </a:ln>
                  <a:solidFill>
                    <a:prstClr val="white"/>
                  </a:solidFill>
                  <a:effectLst/>
                  <a:uLnTx/>
                  <a:uFillTx/>
                  <a:latin typeface="等线 Light" panose="02010600030101010101" charset="-122"/>
                  <a:ea typeface="等线" panose="02010600030101010101" charset="-122"/>
                  <a:cs typeface="+mn-cs"/>
                </a:rPr>
                <a:t>二</a:t>
              </a:r>
            </a:p>
          </p:txBody>
        </p:sp>
        <p:sp>
          <p:nvSpPr>
            <p:cNvPr id="58" name="文本框 31">
              <a:extLst>
                <a:ext uri="{FF2B5EF4-FFF2-40B4-BE49-F238E27FC236}">
                  <a16:creationId xmlns:a16="http://schemas.microsoft.com/office/drawing/2014/main" id="{C656C083-4948-4A07-8732-615C08C12CE2}"/>
                </a:ext>
              </a:extLst>
            </p:cNvPr>
            <p:cNvSpPr txBox="1">
              <a:spLocks noChangeArrowheads="1"/>
            </p:cNvSpPr>
            <p:nvPr/>
          </p:nvSpPr>
          <p:spPr bwMode="auto">
            <a:xfrm>
              <a:off x="572263" y="36423"/>
              <a:ext cx="3856790" cy="5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lvl="0" fontAlgn="base">
                <a:lnSpc>
                  <a:spcPct val="100000"/>
                </a:lnSpc>
                <a:spcBef>
                  <a:spcPct val="0"/>
                </a:spcBef>
                <a:buNone/>
                <a:defRPr/>
              </a:pPr>
              <a:r>
                <a:rPr lang="zh-CN" altLang="en-US" b="1" noProof="1">
                  <a:solidFill>
                    <a:srgbClr val="5B9BD5">
                      <a:lumMod val="50000"/>
                    </a:srgbClr>
                  </a:solidFill>
                  <a:latin typeface="微软雅黑" panose="020B0503020204020204" pitchFamily="34" charset="-122"/>
                  <a:ea typeface="微软雅黑" panose="020B0503020204020204" pitchFamily="34" charset="-122"/>
                </a:rPr>
                <a:t>信息价值定义</a:t>
              </a: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4BF5B3-A6C7-492E-9554-2F34EF19FBA1}"/>
                  </a:ext>
                </a:extLst>
              </p:cNvPr>
              <p:cNvSpPr txBox="1"/>
              <p:nvPr/>
            </p:nvSpPr>
            <p:spPr>
              <a:xfrm>
                <a:off x="835270" y="1688123"/>
                <a:ext cx="4448908" cy="1289905"/>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我们假设信息价值为</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𝑽</m:t>
                    </m:r>
                    <m:r>
                      <a:rPr lang="en-US" altLang="zh-CN" b="1" i="1" smtClean="0">
                        <a:latin typeface="Cambria Math" panose="02040503050406030204" pitchFamily="18" charset="0"/>
                      </a:rPr>
                      <m:t> </m:t>
                    </m:r>
                  </m:oMath>
                </a14:m>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𝐷𝑒𝑣</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𝐴𝑔𝑒 分别代表 状态偏差和信息年龄。则信息价值被定义为二者的</a:t>
                </a:r>
                <a:r>
                  <a:rPr lang="zh-CN" altLang="en-US" b="1" dirty="0">
                    <a:solidFill>
                      <a:srgbClr val="C00000"/>
                    </a:solidFill>
                    <a:latin typeface="微软雅黑" panose="020B0503020204020204" pitchFamily="34" charset="-122"/>
                    <a:ea typeface="微软雅黑" panose="020B0503020204020204" pitchFamily="34" charset="-122"/>
                  </a:rPr>
                  <a:t>复合函数。</a:t>
                </a:r>
              </a:p>
            </p:txBody>
          </p:sp>
        </mc:Choice>
        <mc:Fallback xmlns="">
          <p:sp>
            <p:nvSpPr>
              <p:cNvPr id="4" name="文本框 3">
                <a:extLst>
                  <a:ext uri="{FF2B5EF4-FFF2-40B4-BE49-F238E27FC236}">
                    <a16:creationId xmlns:a16="http://schemas.microsoft.com/office/drawing/2014/main" id="{C64BF5B3-A6C7-492E-9554-2F34EF19FBA1}"/>
                  </a:ext>
                </a:extLst>
              </p:cNvPr>
              <p:cNvSpPr txBox="1">
                <a:spLocks noRot="1" noChangeAspect="1" noMove="1" noResize="1" noEditPoints="1" noAdjustHandles="1" noChangeArrowheads="1" noChangeShapeType="1" noTextEdit="1"/>
              </p:cNvSpPr>
              <p:nvPr/>
            </p:nvSpPr>
            <p:spPr>
              <a:xfrm>
                <a:off x="835270" y="1688123"/>
                <a:ext cx="4448908" cy="1289905"/>
              </a:xfrm>
              <a:prstGeom prst="rect">
                <a:avLst/>
              </a:prstGeom>
              <a:blipFill>
                <a:blip r:embed="rId3"/>
                <a:stretch>
                  <a:fillRect l="-1096" b="-660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D761238-1977-4754-B89F-463948200FF6}"/>
              </a:ext>
            </a:extLst>
          </p:cNvPr>
          <p:cNvSpPr txBox="1"/>
          <p:nvPr/>
        </p:nvSpPr>
        <p:spPr>
          <a:xfrm>
            <a:off x="835269" y="3313222"/>
            <a:ext cx="4448907" cy="1289905"/>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信息价值的模型的选取，恐怕很难找到统一的范式，应结合具体的系统模型定义选取适当的价值函数应该是更好的解决方式。</a:t>
            </a:r>
          </a:p>
        </p:txBody>
      </p:sp>
      <p:grpSp>
        <p:nvGrpSpPr>
          <p:cNvPr id="8" name="组合 7">
            <a:extLst>
              <a:ext uri="{FF2B5EF4-FFF2-40B4-BE49-F238E27FC236}">
                <a16:creationId xmlns:a16="http://schemas.microsoft.com/office/drawing/2014/main" id="{64457DFE-524A-4E18-9BF1-14B1A7837F85}"/>
              </a:ext>
            </a:extLst>
          </p:cNvPr>
          <p:cNvGrpSpPr/>
          <p:nvPr/>
        </p:nvGrpSpPr>
        <p:grpSpPr>
          <a:xfrm>
            <a:off x="6907824" y="1579985"/>
            <a:ext cx="3882501" cy="2994951"/>
            <a:chOff x="7359178" y="1571427"/>
            <a:chExt cx="3882501" cy="2994951"/>
          </a:xfrm>
        </p:grpSpPr>
        <p:grpSp>
          <p:nvGrpSpPr>
            <p:cNvPr id="5" name="组合 4">
              <a:extLst>
                <a:ext uri="{FF2B5EF4-FFF2-40B4-BE49-F238E27FC236}">
                  <a16:creationId xmlns:a16="http://schemas.microsoft.com/office/drawing/2014/main" id="{E20A4FC4-B9D0-40C8-A74A-DE02A45C6490}"/>
                </a:ext>
              </a:extLst>
            </p:cNvPr>
            <p:cNvGrpSpPr/>
            <p:nvPr/>
          </p:nvGrpSpPr>
          <p:grpSpPr>
            <a:xfrm>
              <a:off x="7359178" y="1571427"/>
              <a:ext cx="3200369" cy="2226774"/>
              <a:chOff x="7447101" y="1975873"/>
              <a:chExt cx="3200369" cy="2226774"/>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DE0B6E3-3B6D-430F-B6E4-6C741A886C86}"/>
                      </a:ext>
                    </a:extLst>
                  </p:cNvPr>
                  <p:cNvSpPr txBox="1"/>
                  <p:nvPr/>
                </p:nvSpPr>
                <p:spPr>
                  <a:xfrm>
                    <a:off x="7447101" y="1975873"/>
                    <a:ext cx="32003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rgbClr val="FF0000"/>
                              </a:solidFill>
                              <a:latin typeface="Cambria Math" panose="02040503050406030204" pitchFamily="18" charset="0"/>
                            </a:rPr>
                            <m:t>𝑉</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𝐹</m:t>
                          </m:r>
                          <m:r>
                            <a:rPr lang="en-US" altLang="zh-CN" sz="3200" b="0" i="1" smtClean="0">
                              <a:solidFill>
                                <a:srgbClr val="FF0000"/>
                              </a:solidFill>
                              <a:latin typeface="Cambria Math" panose="02040503050406030204" pitchFamily="18" charset="0"/>
                            </a:rPr>
                            <m:t> </m:t>
                          </m:r>
                          <m:d>
                            <m:dPr>
                              <m:ctrlPr>
                                <a:rPr lang="en-US" altLang="zh-CN" sz="3200" b="0" i="1" smtClean="0">
                                  <a:solidFill>
                                    <a:srgbClr val="FF0000"/>
                                  </a:solidFill>
                                  <a:latin typeface="Cambria Math" panose="02040503050406030204" pitchFamily="18" charset="0"/>
                                </a:rPr>
                              </m:ctrlPr>
                            </m:dPr>
                            <m:e>
                              <m:r>
                                <a:rPr lang="en-US" altLang="zh-CN" sz="3200" b="0" i="1" smtClean="0">
                                  <a:solidFill>
                                    <a:srgbClr val="FF0000"/>
                                  </a:solidFill>
                                  <a:latin typeface="Cambria Math" panose="02040503050406030204" pitchFamily="18" charset="0"/>
                                </a:rPr>
                                <m:t>𝐷𝑒𝑣</m:t>
                              </m:r>
                              <m:r>
                                <a:rPr lang="en-US" altLang="zh-CN" sz="3200" b="0" i="1" smtClean="0">
                                  <a:solidFill>
                                    <a:srgbClr val="FF0000"/>
                                  </a:solidFill>
                                  <a:latin typeface="Cambria Math" panose="02040503050406030204" pitchFamily="18" charset="0"/>
                                </a:rPr>
                                <m:t>, </m:t>
                              </m:r>
                              <m:r>
                                <a:rPr lang="en-US" altLang="zh-CN" sz="3200" b="0" i="1" smtClean="0">
                                  <a:solidFill>
                                    <a:srgbClr val="FF0000"/>
                                  </a:solidFill>
                                  <a:latin typeface="Cambria Math" panose="02040503050406030204" pitchFamily="18" charset="0"/>
                                </a:rPr>
                                <m:t>𝐴𝑔𝑒</m:t>
                              </m:r>
                            </m:e>
                          </m:d>
                          <m:r>
                            <a:rPr lang="en-US" altLang="zh-CN" sz="3200" b="0" i="1" smtClean="0">
                              <a:solidFill>
                                <a:srgbClr val="FF0000"/>
                              </a:solidFill>
                              <a:latin typeface="Cambria Math" panose="02040503050406030204" pitchFamily="18" charset="0"/>
                            </a:rPr>
                            <m:t> </m:t>
                          </m:r>
                        </m:oMath>
                      </m:oMathPara>
                    </a14:m>
                    <a:endParaRPr lang="zh-CN" altLang="en-US" sz="3200" dirty="0">
                      <a:solidFill>
                        <a:srgbClr val="FF0000"/>
                      </a:solidFill>
                    </a:endParaRPr>
                  </a:p>
                </p:txBody>
              </p:sp>
            </mc:Choice>
            <mc:Fallback xmlns="">
              <p:sp>
                <p:nvSpPr>
                  <p:cNvPr id="3" name="文本框 2">
                    <a:extLst>
                      <a:ext uri="{FF2B5EF4-FFF2-40B4-BE49-F238E27FC236}">
                        <a16:creationId xmlns:a16="http://schemas.microsoft.com/office/drawing/2014/main" id="{4DE0B6E3-3B6D-430F-B6E4-6C741A886C86}"/>
                      </a:ext>
                    </a:extLst>
                  </p:cNvPr>
                  <p:cNvSpPr txBox="1">
                    <a:spLocks noRot="1" noChangeAspect="1" noMove="1" noResize="1" noEditPoints="1" noAdjustHandles="1" noChangeArrowheads="1" noChangeShapeType="1" noTextEdit="1"/>
                  </p:cNvSpPr>
                  <p:nvPr/>
                </p:nvSpPr>
                <p:spPr>
                  <a:xfrm>
                    <a:off x="7447101" y="1975873"/>
                    <a:ext cx="3200369"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880B89F-CB6E-4DBA-8D7F-478CE7F59A0B}"/>
                      </a:ext>
                    </a:extLst>
                  </p:cNvPr>
                  <p:cNvSpPr txBox="1"/>
                  <p:nvPr/>
                </p:nvSpPr>
                <p:spPr>
                  <a:xfrm>
                    <a:off x="7447101" y="2960827"/>
                    <a:ext cx="3050932" cy="5481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𝐷𝑒𝑣</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𝑛𝑜𝑤</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𝑟𝑒𝑓</m:t>
                                      </m:r>
                                    </m:sub>
                                  </m:sSub>
                                </m:e>
                              </m:d>
                            </m:e>
                            <m:sub>
                              <m:r>
                                <a:rPr lang="en-US" altLang="zh-CN" sz="2400" b="0" i="1" smtClean="0">
                                  <a:latin typeface="Cambria Math" panose="02040503050406030204" pitchFamily="18" charset="0"/>
                                </a:rPr>
                                <m:t>𝑤</m:t>
                              </m:r>
                            </m:sub>
                            <m:sup>
                              <m:r>
                                <a:rPr lang="en-US" altLang="zh-CN" sz="2400" b="0" i="1" smtClean="0">
                                  <a:latin typeface="Cambria Math" panose="02040503050406030204" pitchFamily="18" charset="0"/>
                                </a:rPr>
                                <m:t>2</m:t>
                              </m:r>
                            </m:sup>
                          </m:sSubSup>
                        </m:oMath>
                      </m:oMathPara>
                    </a14:m>
                    <a:endParaRPr lang="zh-CN" altLang="en-US" sz="3200" dirty="0"/>
                  </a:p>
                </p:txBody>
              </p:sp>
            </mc:Choice>
            <mc:Fallback xmlns="">
              <p:sp>
                <p:nvSpPr>
                  <p:cNvPr id="15" name="文本框 14">
                    <a:extLst>
                      <a:ext uri="{FF2B5EF4-FFF2-40B4-BE49-F238E27FC236}">
                        <a16:creationId xmlns:a16="http://schemas.microsoft.com/office/drawing/2014/main" id="{4880B89F-CB6E-4DBA-8D7F-478CE7F59A0B}"/>
                      </a:ext>
                    </a:extLst>
                  </p:cNvPr>
                  <p:cNvSpPr txBox="1">
                    <a:spLocks noRot="1" noChangeAspect="1" noMove="1" noResize="1" noEditPoints="1" noAdjustHandles="1" noChangeArrowheads="1" noChangeShapeType="1" noTextEdit="1"/>
                  </p:cNvSpPr>
                  <p:nvPr/>
                </p:nvSpPr>
                <p:spPr>
                  <a:xfrm>
                    <a:off x="7447101" y="2960827"/>
                    <a:ext cx="3050932" cy="548163"/>
                  </a:xfrm>
                  <a:prstGeom prst="rect">
                    <a:avLst/>
                  </a:prstGeom>
                  <a:blipFill>
                    <a:blip r:embed="rId5"/>
                    <a:stretch>
                      <a:fillRect b="-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EB3FB2-C09D-445A-9776-F29E8785FBEC}"/>
                      </a:ext>
                    </a:extLst>
                  </p:cNvPr>
                  <p:cNvSpPr txBox="1"/>
                  <p:nvPr/>
                </p:nvSpPr>
                <p:spPr>
                  <a:xfrm>
                    <a:off x="7447101" y="3833315"/>
                    <a:ext cx="25124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𝐴𝑔𝑒</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𝑛𝑜𝑤</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𝑙𝑎𝑠𝑡</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64EB3FB2-C09D-445A-9776-F29E8785FBEC}"/>
                      </a:ext>
                    </a:extLst>
                  </p:cNvPr>
                  <p:cNvSpPr txBox="1">
                    <a:spLocks noRot="1" noChangeAspect="1" noMove="1" noResize="1" noEditPoints="1" noAdjustHandles="1" noChangeArrowheads="1" noChangeShapeType="1" noTextEdit="1"/>
                  </p:cNvSpPr>
                  <p:nvPr/>
                </p:nvSpPr>
                <p:spPr>
                  <a:xfrm>
                    <a:off x="7447101" y="3833315"/>
                    <a:ext cx="2512401" cy="369332"/>
                  </a:xfrm>
                  <a:prstGeom prst="rect">
                    <a:avLst/>
                  </a:prstGeom>
                  <a:blipFill>
                    <a:blip r:embed="rId6"/>
                    <a:stretch>
                      <a:fillRect l="-4369" r="-1214" b="-3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E608D55-6FAF-4ED2-A690-CB831449DAEA}"/>
                    </a:ext>
                  </a:extLst>
                </p:cNvPr>
                <p:cNvSpPr txBox="1"/>
                <p:nvPr/>
              </p:nvSpPr>
              <p:spPr>
                <a:xfrm>
                  <a:off x="7359178" y="4258601"/>
                  <a:ext cx="3882501" cy="307777"/>
                </a:xfrm>
                <a:prstGeom prst="rect">
                  <a:avLst/>
                </a:prstGeom>
                <a:noFill/>
              </p:spPr>
              <p:txBody>
                <a:bodyPr wrap="square" lIns="0" tIns="0" rIns="0" bIns="0" rtlCol="0">
                  <a:spAutoFit/>
                </a:bodyPr>
                <a:lstStyle/>
                <a:p>
                  <a14:m>
                    <m:oMath xmlns:m="http://schemas.openxmlformats.org/officeDocument/2006/math">
                      <m:r>
                        <a:rPr lang="en-US" altLang="zh-CN" sz="2000" i="1" smtClean="0">
                          <a:solidFill>
                            <a:schemeClr val="tx1"/>
                          </a:solidFill>
                          <a:latin typeface="Cambria Math" panose="02040503050406030204" pitchFamily="18" charset="0"/>
                        </a:rPr>
                        <m:t>𝐹</m:t>
                      </m:r>
                      <m:r>
                        <a:rPr lang="en-US" altLang="zh-CN" sz="2000" i="1" smtClean="0">
                          <a:solidFill>
                            <a:schemeClr val="tx1"/>
                          </a:solidFill>
                          <a:latin typeface="Cambria Math" panose="02040503050406030204" pitchFamily="18" charset="0"/>
                        </a:rPr>
                        <m:t> </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𝐷𝑒𝑣</m:t>
                          </m:r>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𝐴𝑔𝑒</m:t>
                          </m:r>
                        </m:e>
                      </m:d>
                      <m:r>
                        <a:rPr lang="en-US" altLang="zh-CN" sz="2000" b="0" i="1" smtClean="0">
                          <a:solidFill>
                            <a:schemeClr val="tx1"/>
                          </a:solidFill>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𝐷𝑒𝑣</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𝐴𝑔𝑒</m:t>
                      </m:r>
                    </m:oMath>
                  </a14:m>
                  <a:endParaRPr lang="zh-CN" altLang="en-US" sz="2000" i="1" dirty="0">
                    <a:solidFill>
                      <a:schemeClr val="tx1"/>
                    </a:solidFill>
                  </a:endParaRPr>
                </a:p>
              </p:txBody>
            </p:sp>
          </mc:Choice>
          <mc:Fallback xmlns="">
            <p:sp>
              <p:nvSpPr>
                <p:cNvPr id="20" name="文本框 19">
                  <a:extLst>
                    <a:ext uri="{FF2B5EF4-FFF2-40B4-BE49-F238E27FC236}">
                      <a16:creationId xmlns:a16="http://schemas.microsoft.com/office/drawing/2014/main" id="{CE608D55-6FAF-4ED2-A690-CB831449DAEA}"/>
                    </a:ext>
                  </a:extLst>
                </p:cNvPr>
                <p:cNvSpPr txBox="1">
                  <a:spLocks noRot="1" noChangeAspect="1" noMove="1" noResize="1" noEditPoints="1" noAdjustHandles="1" noChangeArrowheads="1" noChangeShapeType="1" noTextEdit="1"/>
                </p:cNvSpPr>
                <p:nvPr/>
              </p:nvSpPr>
              <p:spPr>
                <a:xfrm>
                  <a:off x="7359178" y="4258601"/>
                  <a:ext cx="3882501" cy="307777"/>
                </a:xfrm>
                <a:prstGeom prst="rect">
                  <a:avLst/>
                </a:prstGeom>
                <a:blipFill>
                  <a:blip r:embed="rId7"/>
                  <a:stretch>
                    <a:fillRect l="-2198" b="-34000"/>
                  </a:stretch>
                </a:blipFill>
              </p:spPr>
              <p:txBody>
                <a:bodyPr/>
                <a:lstStyle/>
                <a:p>
                  <a:r>
                    <a:rPr lang="zh-CN" altLang="en-US">
                      <a:noFill/>
                    </a:rPr>
                    <a:t> </a:t>
                  </a:r>
                </a:p>
              </p:txBody>
            </p:sp>
          </mc:Fallback>
        </mc:AlternateContent>
      </p:grpSp>
      <p:cxnSp>
        <p:nvCxnSpPr>
          <p:cNvPr id="10" name="直接连接符 9">
            <a:extLst>
              <a:ext uri="{FF2B5EF4-FFF2-40B4-BE49-F238E27FC236}">
                <a16:creationId xmlns:a16="http://schemas.microsoft.com/office/drawing/2014/main" id="{0A67C172-6819-402B-86E3-D320A28A0D7E}"/>
              </a:ext>
            </a:extLst>
          </p:cNvPr>
          <p:cNvCxnSpPr/>
          <p:nvPr/>
        </p:nvCxnSpPr>
        <p:spPr>
          <a:xfrm>
            <a:off x="6024563" y="1347849"/>
            <a:ext cx="0" cy="4236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69ECA6B-37AC-44F5-9DD4-2462E8B76F73}"/>
              </a:ext>
            </a:extLst>
          </p:cNvPr>
          <p:cNvSpPr txBox="1"/>
          <p:nvPr/>
        </p:nvSpPr>
        <p:spPr>
          <a:xfrm>
            <a:off x="6816088" y="4969279"/>
            <a:ext cx="4065972" cy="338554"/>
          </a:xfrm>
          <a:prstGeom prst="rect">
            <a:avLst/>
          </a:prstGeom>
          <a:noFill/>
        </p:spPr>
        <p:txBody>
          <a:bodyPr wrap="squar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选用状态偏差和信息年龄的线性组合</a:t>
            </a:r>
          </a:p>
        </p:txBody>
      </p:sp>
      <p:sp>
        <p:nvSpPr>
          <p:cNvPr id="9" name="灯片编号占位符 8">
            <a:extLst>
              <a:ext uri="{FF2B5EF4-FFF2-40B4-BE49-F238E27FC236}">
                <a16:creationId xmlns:a16="http://schemas.microsoft.com/office/drawing/2014/main" id="{264B2A3F-7DB6-43F9-877D-A1265BEEDAF8}"/>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6</a:t>
            </a:fld>
            <a:endParaRPr lang="zh-CN" altLang="en-US" strike="noStrike" noProof="1"/>
          </a:p>
        </p:txBody>
      </p:sp>
    </p:spTree>
    <p:extLst>
      <p:ext uri="{BB962C8B-B14F-4D97-AF65-F5344CB8AC3E}">
        <p14:creationId xmlns:p14="http://schemas.microsoft.com/office/powerpoint/2010/main" val="232469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29">
            <a:extLst>
              <a:ext uri="{FF2B5EF4-FFF2-40B4-BE49-F238E27FC236}">
                <a16:creationId xmlns:a16="http://schemas.microsoft.com/office/drawing/2014/main" id="{F1750BDB-79F4-4E90-B4A7-519673067A34}"/>
              </a:ext>
            </a:extLst>
          </p:cNvPr>
          <p:cNvGrpSpPr/>
          <p:nvPr/>
        </p:nvGrpSpPr>
        <p:grpSpPr>
          <a:xfrm>
            <a:off x="0" y="-14287"/>
            <a:ext cx="5116010" cy="1005369"/>
            <a:chOff x="0" y="-14814"/>
            <a:chExt cx="4429053" cy="1004881"/>
          </a:xfrm>
        </p:grpSpPr>
        <p:sp>
          <p:nvSpPr>
            <p:cNvPr id="57" name="矩形 56">
              <a:extLst>
                <a:ext uri="{FF2B5EF4-FFF2-40B4-BE49-F238E27FC236}">
                  <a16:creationId xmlns:a16="http://schemas.microsoft.com/office/drawing/2014/main" id="{B8610773-1BB7-4CFD-9BC6-B030A554717F}"/>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1">
                  <a:ln>
                    <a:noFill/>
                  </a:ln>
                  <a:solidFill>
                    <a:prstClr val="white"/>
                  </a:solidFill>
                  <a:effectLst/>
                  <a:uLnTx/>
                  <a:uFillTx/>
                  <a:latin typeface="等线 Light" panose="02010600030101010101" charset="-122"/>
                  <a:ea typeface="等线" panose="02010600030101010101" charset="-122"/>
                  <a:cs typeface="+mn-cs"/>
                </a:rPr>
                <a:t>三</a:t>
              </a:r>
            </a:p>
          </p:txBody>
        </p:sp>
        <p:sp>
          <p:nvSpPr>
            <p:cNvPr id="58" name="文本框 31">
              <a:extLst>
                <a:ext uri="{FF2B5EF4-FFF2-40B4-BE49-F238E27FC236}">
                  <a16:creationId xmlns:a16="http://schemas.microsoft.com/office/drawing/2014/main" id="{C656C083-4948-4A07-8732-615C08C12CE2}"/>
                </a:ext>
              </a:extLst>
            </p:cNvPr>
            <p:cNvSpPr txBox="1">
              <a:spLocks noChangeArrowheads="1"/>
            </p:cNvSpPr>
            <p:nvPr/>
          </p:nvSpPr>
          <p:spPr bwMode="auto">
            <a:xfrm>
              <a:off x="572263" y="36423"/>
              <a:ext cx="3856790" cy="95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lvl="0" fontAlgn="base">
                <a:lnSpc>
                  <a:spcPct val="100000"/>
                </a:lnSpc>
                <a:spcBef>
                  <a:spcPct val="0"/>
                </a:spcBef>
                <a:buNone/>
                <a:defRPr/>
              </a:pPr>
              <a:r>
                <a:rPr lang="zh-CN" altLang="en-US" b="1" noProof="1">
                  <a:solidFill>
                    <a:srgbClr val="5B9BD5">
                      <a:lumMod val="50000"/>
                    </a:srgbClr>
                  </a:solidFill>
                  <a:latin typeface="微软雅黑" panose="020B0503020204020204" pitchFamily="34" charset="-122"/>
                  <a:ea typeface="微软雅黑" panose="020B0503020204020204" pitchFamily="34" charset="-122"/>
                </a:rPr>
                <a:t>面向信息价值的按需调度</a:t>
              </a:r>
            </a:p>
          </p:txBody>
        </p:sp>
      </p:grpSp>
      <p:sp>
        <p:nvSpPr>
          <p:cNvPr id="5" name="灯片编号占位符 4">
            <a:extLst>
              <a:ext uri="{FF2B5EF4-FFF2-40B4-BE49-F238E27FC236}">
                <a16:creationId xmlns:a16="http://schemas.microsoft.com/office/drawing/2014/main" id="{FAC83668-5717-4A60-BD53-47163DDD283D}"/>
              </a:ext>
            </a:extLst>
          </p:cNvPr>
          <p:cNvSpPr>
            <a:spLocks noGrp="1"/>
          </p:cNvSpPr>
          <p:nvPr>
            <p:ph type="sldNum" sz="quarter" idx="12"/>
          </p:nvPr>
        </p:nvSpPr>
        <p:spPr>
          <a:xfrm>
            <a:off x="8610600" y="6356350"/>
            <a:ext cx="2743200" cy="365125"/>
          </a:xfrm>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7</a:t>
            </a:fld>
            <a:endParaRPr lang="zh-CN" altLang="en-US" strike="noStrike" noProof="1"/>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6E455A-AB2E-4B17-8831-7BDBE58FCBE3}"/>
                  </a:ext>
                </a:extLst>
              </p:cNvPr>
              <p:cNvSpPr txBox="1"/>
              <p:nvPr/>
            </p:nvSpPr>
            <p:spPr>
              <a:xfrm>
                <a:off x="442551" y="1121529"/>
                <a:ext cx="8655149" cy="919419"/>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我们假使每个包的信息价值为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𝑉</m:t>
                    </m:r>
                  </m:oMath>
                </a14:m>
                <a:r>
                  <a:rPr lang="zh-CN" altLang="en-US" dirty="0">
                    <a:latin typeface="微软雅黑" panose="020B0503020204020204" pitchFamily="34" charset="-122"/>
                    <a:ea typeface="微软雅黑" panose="020B0503020204020204" pitchFamily="34" charset="-122"/>
                  </a:rPr>
                  <a:t>，接收概率为</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，那么在接收端看来，包的预期价值为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𝑐</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𝐸</m:t>
                        </m:r>
                      </m:e>
                      <m:sub>
                        <m:r>
                          <a:rPr lang="en-US" altLang="zh-CN" b="0" i="1" smtClean="0">
                            <a:latin typeface="Cambria Math" panose="02040503050406030204" pitchFamily="18" charset="0"/>
                            <a:ea typeface="微软雅黑" panose="020B0503020204020204" pitchFamily="34" charset="-122"/>
                          </a:rPr>
                          <m:t>𝑖𝑗</m:t>
                        </m:r>
                      </m:sub>
                    </m:sSub>
                  </m:oMath>
                </a14:m>
                <a:r>
                  <a:rPr lang="zh-CN" altLang="en-US" dirty="0">
                    <a:latin typeface="微软雅黑" panose="020B0503020204020204" pitchFamily="34" charset="-122"/>
                    <a:ea typeface="微软雅黑" panose="020B0503020204020204" pitchFamily="34" charset="-122"/>
                  </a:rPr>
                  <a:t> 为调度变量，则调度问题如下</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8A6E455A-AB2E-4B17-8831-7BDBE58FCBE3}"/>
                  </a:ext>
                </a:extLst>
              </p:cNvPr>
              <p:cNvSpPr txBox="1">
                <a:spLocks noRot="1" noChangeAspect="1" noMove="1" noResize="1" noEditPoints="1" noAdjustHandles="1" noChangeArrowheads="1" noChangeShapeType="1" noTextEdit="1"/>
              </p:cNvSpPr>
              <p:nvPr/>
            </p:nvSpPr>
            <p:spPr>
              <a:xfrm>
                <a:off x="442551" y="1121529"/>
                <a:ext cx="8655149" cy="919419"/>
              </a:xfrm>
              <a:prstGeom prst="rect">
                <a:avLst/>
              </a:prstGeom>
              <a:blipFill>
                <a:blip r:embed="rId3"/>
                <a:stretch>
                  <a:fillRect l="-634" r="-634" b="-662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697E5BD1-24E0-4A56-8721-AD5B05C718C6}"/>
              </a:ext>
            </a:extLst>
          </p:cNvPr>
          <p:cNvGrpSpPr/>
          <p:nvPr/>
        </p:nvGrpSpPr>
        <p:grpSpPr>
          <a:xfrm>
            <a:off x="704139" y="2530528"/>
            <a:ext cx="3901561" cy="3034128"/>
            <a:chOff x="6947831" y="3029321"/>
            <a:chExt cx="3901561" cy="3034128"/>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5166222-0833-4B91-887B-36CED60D3B63}"/>
                    </a:ext>
                  </a:extLst>
                </p:cNvPr>
                <p:cNvSpPr txBox="1"/>
                <p:nvPr/>
              </p:nvSpPr>
              <p:spPr>
                <a:xfrm>
                  <a:off x="8079147" y="3029321"/>
                  <a:ext cx="1827167"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𝐸</m:t>
                                </m:r>
                              </m:lim>
                            </m:limLow>
                          </m:fName>
                          <m:e>
                            <m:nary>
                              <m:naryPr>
                                <m:chr m:val="∑"/>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e>
                                </m:nary>
                              </m:e>
                            </m:nary>
                          </m:e>
                        </m:func>
                      </m:oMath>
                    </m:oMathPara>
                  </a14:m>
                  <a:endParaRPr lang="zh-CN" altLang="en-US" dirty="0"/>
                </a:p>
              </p:txBody>
            </p:sp>
          </mc:Choice>
          <mc:Fallback xmlns="">
            <p:sp>
              <p:nvSpPr>
                <p:cNvPr id="23" name="文本框 22">
                  <a:extLst>
                    <a:ext uri="{FF2B5EF4-FFF2-40B4-BE49-F238E27FC236}">
                      <a16:creationId xmlns:a16="http://schemas.microsoft.com/office/drawing/2014/main" id="{75166222-0833-4B91-887B-36CED60D3B63}"/>
                    </a:ext>
                  </a:extLst>
                </p:cNvPr>
                <p:cNvSpPr txBox="1">
                  <a:spLocks noRot="1" noChangeAspect="1" noMove="1" noResize="1" noEditPoints="1" noAdjustHandles="1" noChangeArrowheads="1" noChangeShapeType="1" noTextEdit="1"/>
                </p:cNvSpPr>
                <p:nvPr/>
              </p:nvSpPr>
              <p:spPr>
                <a:xfrm>
                  <a:off x="8079147" y="3029321"/>
                  <a:ext cx="1827167" cy="8102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88DFB0D5-684C-4063-9293-0CCD13A865D1}"/>
                    </a:ext>
                  </a:extLst>
                </p:cNvPr>
                <p:cNvSpPr/>
                <p:nvPr/>
              </p:nvSpPr>
              <p:spPr>
                <a:xfrm>
                  <a:off x="6947831" y="4070002"/>
                  <a:ext cx="3901561" cy="902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e>
                            </m:nary>
                          </m:e>
                        </m:nary>
                      </m:oMath>
                    </m:oMathPara>
                  </a14:m>
                  <a:endParaRPr lang="zh-CN" altLang="en-US" i="1" dirty="0"/>
                </a:p>
              </p:txBody>
            </p:sp>
          </mc:Choice>
          <mc:Fallback xmlns="">
            <p:sp>
              <p:nvSpPr>
                <p:cNvPr id="24" name="矩形 23">
                  <a:extLst>
                    <a:ext uri="{FF2B5EF4-FFF2-40B4-BE49-F238E27FC236}">
                      <a16:creationId xmlns:a16="http://schemas.microsoft.com/office/drawing/2014/main" id="{88DFB0D5-684C-4063-9293-0CCD13A865D1}"/>
                    </a:ext>
                  </a:extLst>
                </p:cNvPr>
                <p:cNvSpPr>
                  <a:spLocks noRot="1" noChangeAspect="1" noMove="1" noResize="1" noEditPoints="1" noAdjustHandles="1" noChangeArrowheads="1" noChangeShapeType="1" noTextEdit="1"/>
                </p:cNvSpPr>
                <p:nvPr/>
              </p:nvSpPr>
              <p:spPr>
                <a:xfrm>
                  <a:off x="6947831" y="4070002"/>
                  <a:ext cx="3901561" cy="9025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99F0BB4-63A8-4C67-BBA9-69B0C173B20E}"/>
                    </a:ext>
                  </a:extLst>
                </p:cNvPr>
                <p:cNvSpPr/>
                <p:nvPr/>
              </p:nvSpPr>
              <p:spPr>
                <a:xfrm>
                  <a:off x="8459636" y="5082735"/>
                  <a:ext cx="1446678" cy="391646"/>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𝑐</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𝑉</m:t>
                          </m:r>
                        </m:e>
                        <m:sub>
                          <m:r>
                            <a:rPr lang="en-US" altLang="zh-CN" b="0" i="1" smtClean="0">
                              <a:latin typeface="Cambria Math" panose="02040503050406030204" pitchFamily="18" charset="0"/>
                              <a:ea typeface="微软雅黑" panose="020B0503020204020204" pitchFamily="34" charset="-122"/>
                            </a:rPr>
                            <m:t>𝑗</m:t>
                          </m:r>
                        </m:sub>
                      </m:sSub>
                      <m:r>
                        <a:rPr lang="en-US" altLang="zh-CN"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6" name="矩形 5">
                  <a:extLst>
                    <a:ext uri="{FF2B5EF4-FFF2-40B4-BE49-F238E27FC236}">
                      <a16:creationId xmlns:a16="http://schemas.microsoft.com/office/drawing/2014/main" id="{C99F0BB4-63A8-4C67-BBA9-69B0C173B20E}"/>
                    </a:ext>
                  </a:extLst>
                </p:cNvPr>
                <p:cNvSpPr>
                  <a:spLocks noRot="1" noChangeAspect="1" noMove="1" noResize="1" noEditPoints="1" noAdjustHandles="1" noChangeArrowheads="1" noChangeShapeType="1" noTextEdit="1"/>
                </p:cNvSpPr>
                <p:nvPr/>
              </p:nvSpPr>
              <p:spPr>
                <a:xfrm>
                  <a:off x="8459636" y="5082735"/>
                  <a:ext cx="1446678" cy="391646"/>
                </a:xfrm>
                <a:prstGeom prst="rect">
                  <a:avLst/>
                </a:prstGeom>
                <a:blipFill>
                  <a:blip r:embed="rId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E7AD40E-1FD4-4A04-B183-F4468F754EE2}"/>
                    </a:ext>
                  </a:extLst>
                </p:cNvPr>
                <p:cNvSpPr/>
                <p:nvPr/>
              </p:nvSpPr>
              <p:spPr>
                <a:xfrm>
                  <a:off x="8459636" y="5671803"/>
                  <a:ext cx="1308115" cy="391646"/>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𝐸</m:t>
                          </m:r>
                        </m:e>
                        <m:sub>
                          <m:r>
                            <a:rPr lang="en-US" altLang="zh-CN" i="1">
                              <a:latin typeface="Cambria Math" panose="02040503050406030204" pitchFamily="18" charset="0"/>
                              <a:ea typeface="微软雅黑" panose="020B0503020204020204" pitchFamily="34" charset="-122"/>
                            </a:rPr>
                            <m:t>𝑖𝑗</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7" name="矩形 6">
                  <a:extLst>
                    <a:ext uri="{FF2B5EF4-FFF2-40B4-BE49-F238E27FC236}">
                      <a16:creationId xmlns:a16="http://schemas.microsoft.com/office/drawing/2014/main" id="{EE7AD40E-1FD4-4A04-B183-F4468F754EE2}"/>
                    </a:ext>
                  </a:extLst>
                </p:cNvPr>
                <p:cNvSpPr>
                  <a:spLocks noRot="1" noChangeAspect="1" noMove="1" noResize="1" noEditPoints="1" noAdjustHandles="1" noChangeArrowheads="1" noChangeShapeType="1" noTextEdit="1"/>
                </p:cNvSpPr>
                <p:nvPr/>
              </p:nvSpPr>
              <p:spPr>
                <a:xfrm>
                  <a:off x="8459636" y="5671803"/>
                  <a:ext cx="1308115" cy="391646"/>
                </a:xfrm>
                <a:prstGeom prst="rect">
                  <a:avLst/>
                </a:prstGeom>
                <a:blipFill>
                  <a:blip r:embed="rId7"/>
                  <a:stretch>
                    <a:fillRect b="-7813"/>
                  </a:stretch>
                </a:blipFill>
              </p:spPr>
              <p:txBody>
                <a:bodyPr/>
                <a:lstStyle/>
                <a:p>
                  <a:r>
                    <a:rPr lang="zh-CN" altLang="en-US">
                      <a:noFill/>
                    </a:rPr>
                    <a:t> </a:t>
                  </a:r>
                </a:p>
              </p:txBody>
            </p:sp>
          </mc:Fallback>
        </mc:AlternateContent>
      </p:grpSp>
      <p:pic>
        <p:nvPicPr>
          <p:cNvPr id="22" name="图片 21">
            <a:extLst>
              <a:ext uri="{FF2B5EF4-FFF2-40B4-BE49-F238E27FC236}">
                <a16:creationId xmlns:a16="http://schemas.microsoft.com/office/drawing/2014/main" id="{301F2A6B-66B4-4D68-9172-22D753E7446E}"/>
              </a:ext>
            </a:extLst>
          </p:cNvPr>
          <p:cNvPicPr>
            <a:picLocks noChangeAspect="1"/>
          </p:cNvPicPr>
          <p:nvPr/>
        </p:nvPicPr>
        <p:blipFill rotWithShape="1">
          <a:blip r:embed="rId8"/>
          <a:srcRect r="19747"/>
          <a:stretch/>
        </p:blipFill>
        <p:spPr>
          <a:xfrm>
            <a:off x="5661094" y="1738835"/>
            <a:ext cx="5104215" cy="4617515"/>
          </a:xfrm>
          <a:prstGeom prst="rect">
            <a:avLst/>
          </a:prstGeom>
        </p:spPr>
      </p:pic>
    </p:spTree>
    <p:extLst>
      <p:ext uri="{BB962C8B-B14F-4D97-AF65-F5344CB8AC3E}">
        <p14:creationId xmlns:p14="http://schemas.microsoft.com/office/powerpoint/2010/main" val="91107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2131155"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仿真参数及场景</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5" name="表格 14">
            <a:extLst>
              <a:ext uri="{FF2B5EF4-FFF2-40B4-BE49-F238E27FC236}">
                <a16:creationId xmlns:a16="http://schemas.microsoft.com/office/drawing/2014/main" id="{6E9AE290-5130-4B74-B32C-BD4ED8DB2ED6}"/>
              </a:ext>
            </a:extLst>
          </p:cNvPr>
          <p:cNvGraphicFramePr>
            <a:graphicFrameLocks noGrp="1"/>
          </p:cNvGraphicFramePr>
          <p:nvPr>
            <p:extLst>
              <p:ext uri="{D42A27DB-BD31-4B8C-83A1-F6EECF244321}">
                <p14:modId xmlns:p14="http://schemas.microsoft.com/office/powerpoint/2010/main" val="73367352"/>
              </p:ext>
            </p:extLst>
          </p:nvPr>
        </p:nvGraphicFramePr>
        <p:xfrm>
          <a:off x="304800" y="2221486"/>
          <a:ext cx="8012220" cy="741680"/>
        </p:xfrm>
        <a:graphic>
          <a:graphicData uri="http://schemas.openxmlformats.org/drawingml/2006/table">
            <a:tbl>
              <a:tblPr firstRow="1" bandRow="1">
                <a:tableStyleId>{5C22544A-7EE6-4342-B048-85BDC9FD1C3A}</a:tableStyleId>
              </a:tblPr>
              <a:tblGrid>
                <a:gridCol w="1538709">
                  <a:extLst>
                    <a:ext uri="{9D8B030D-6E8A-4147-A177-3AD203B41FA5}">
                      <a16:colId xmlns:a16="http://schemas.microsoft.com/office/drawing/2014/main" val="2967123218"/>
                    </a:ext>
                  </a:extLst>
                </a:gridCol>
                <a:gridCol w="1538709">
                  <a:extLst>
                    <a:ext uri="{9D8B030D-6E8A-4147-A177-3AD203B41FA5}">
                      <a16:colId xmlns:a16="http://schemas.microsoft.com/office/drawing/2014/main" val="2534696987"/>
                    </a:ext>
                  </a:extLst>
                </a:gridCol>
                <a:gridCol w="1742158">
                  <a:extLst>
                    <a:ext uri="{9D8B030D-6E8A-4147-A177-3AD203B41FA5}">
                      <a16:colId xmlns:a16="http://schemas.microsoft.com/office/drawing/2014/main" val="3698424214"/>
                    </a:ext>
                  </a:extLst>
                </a:gridCol>
                <a:gridCol w="1596322">
                  <a:extLst>
                    <a:ext uri="{9D8B030D-6E8A-4147-A177-3AD203B41FA5}">
                      <a16:colId xmlns:a16="http://schemas.microsoft.com/office/drawing/2014/main" val="529695794"/>
                    </a:ext>
                  </a:extLst>
                </a:gridCol>
                <a:gridCol w="1596322">
                  <a:extLst>
                    <a:ext uri="{9D8B030D-6E8A-4147-A177-3AD203B41FA5}">
                      <a16:colId xmlns:a16="http://schemas.microsoft.com/office/drawing/2014/main" val="4286731319"/>
                    </a:ext>
                  </a:extLst>
                </a:gridCol>
              </a:tblGrid>
              <a:tr h="370840">
                <a:tc>
                  <a:txBody>
                    <a:bodyPr/>
                    <a:lstStyle/>
                    <a:p>
                      <a:pPr algn="ctr"/>
                      <a:r>
                        <a:rPr lang="zh-CN" altLang="en-US" sz="1400" dirty="0">
                          <a:latin typeface="微软雅黑" panose="020B0503020204020204" pitchFamily="34" charset="-122"/>
                          <a:ea typeface="微软雅黑" panose="020B0503020204020204" pitchFamily="34" charset="-122"/>
                        </a:rPr>
                        <a:t>路口类型</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路宽</a:t>
                      </a:r>
                      <a:r>
                        <a:rPr lang="en-US" altLang="zh-CN" sz="1400" dirty="0">
                          <a:latin typeface="微软雅黑" panose="020B0503020204020204" pitchFamily="34" charset="-122"/>
                          <a:ea typeface="微软雅黑" panose="020B0503020204020204" pitchFamily="34" charset="-122"/>
                        </a:rPr>
                        <a:t>/m</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车辆速度</a:t>
                      </a:r>
                      <a:r>
                        <a:rPr lang="en-US" altLang="zh-CN" sz="1400" dirty="0">
                          <a:latin typeface="微软雅黑" panose="020B0503020204020204" pitchFamily="34" charset="-122"/>
                          <a:ea typeface="微软雅黑" panose="020B0503020204020204" pitchFamily="34" charset="-122"/>
                        </a:rPr>
                        <a:t>/ m/s</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车辆加速度</a:t>
                      </a:r>
                      <a:r>
                        <a:rPr lang="en-US" altLang="zh-CN" sz="1400" dirty="0">
                          <a:latin typeface="微软雅黑" panose="020B0503020204020204" pitchFamily="34" charset="-122"/>
                          <a:ea typeface="微软雅黑" panose="020B0503020204020204" pitchFamily="34" charset="-122"/>
                        </a:rPr>
                        <a:t>/m/s</a:t>
                      </a:r>
                      <a:r>
                        <a:rPr lang="en-US" altLang="zh-CN" sz="1400" baseline="300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设施</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路口</a:t>
                      </a:r>
                      <a:r>
                        <a:rPr lang="en-US" altLang="zh-CN" sz="1400" dirty="0">
                          <a:latin typeface="微软雅黑" panose="020B0503020204020204" pitchFamily="34" charset="-122"/>
                          <a:ea typeface="微软雅黑" panose="020B0503020204020204" pitchFamily="34" charset="-122"/>
                        </a:rPr>
                        <a:t>/m</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60907205"/>
                  </a:ext>
                </a:extLst>
              </a:tr>
              <a:tr h="370840">
                <a:tc>
                  <a:txBody>
                    <a:bodyPr/>
                    <a:lstStyle/>
                    <a:p>
                      <a:pPr algn="ctr"/>
                      <a:r>
                        <a:rPr lang="zh-CN" altLang="en-US" sz="1400" dirty="0">
                          <a:latin typeface="微软雅黑" panose="020B0503020204020204" pitchFamily="34" charset="-122"/>
                          <a:ea typeface="微软雅黑" panose="020B0503020204020204" pitchFamily="34" charset="-122"/>
                        </a:rPr>
                        <a:t>单车道十字口</a:t>
                      </a: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3.5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[5,15]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[-2.5, 2.5]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100</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extLst>
                  <a:ext uri="{0D108BD9-81ED-4DB2-BD59-A6C34878D82A}">
                    <a16:rowId xmlns:a16="http://schemas.microsoft.com/office/drawing/2014/main" val="3616941713"/>
                  </a:ext>
                </a:extLst>
              </a:tr>
            </a:tbl>
          </a:graphicData>
        </a:graphic>
      </p:graphicFrame>
      <p:graphicFrame>
        <p:nvGraphicFramePr>
          <p:cNvPr id="20" name="表格 19">
            <a:extLst>
              <a:ext uri="{FF2B5EF4-FFF2-40B4-BE49-F238E27FC236}">
                <a16:creationId xmlns:a16="http://schemas.microsoft.com/office/drawing/2014/main" id="{3A1D1BC9-6573-4814-8055-F3412112EE46}"/>
              </a:ext>
            </a:extLst>
          </p:cNvPr>
          <p:cNvGraphicFramePr>
            <a:graphicFrameLocks noGrp="1"/>
          </p:cNvGraphicFramePr>
          <p:nvPr>
            <p:extLst>
              <p:ext uri="{D42A27DB-BD31-4B8C-83A1-F6EECF244321}">
                <p14:modId xmlns:p14="http://schemas.microsoft.com/office/powerpoint/2010/main" val="1658371985"/>
              </p:ext>
            </p:extLst>
          </p:nvPr>
        </p:nvGraphicFramePr>
        <p:xfrm>
          <a:off x="305488" y="3639316"/>
          <a:ext cx="65024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67123218"/>
                    </a:ext>
                  </a:extLst>
                </a:gridCol>
                <a:gridCol w="1625600">
                  <a:extLst>
                    <a:ext uri="{9D8B030D-6E8A-4147-A177-3AD203B41FA5}">
                      <a16:colId xmlns:a16="http://schemas.microsoft.com/office/drawing/2014/main" val="2534696987"/>
                    </a:ext>
                  </a:extLst>
                </a:gridCol>
                <a:gridCol w="1625600">
                  <a:extLst>
                    <a:ext uri="{9D8B030D-6E8A-4147-A177-3AD203B41FA5}">
                      <a16:colId xmlns:a16="http://schemas.microsoft.com/office/drawing/2014/main" val="3698424214"/>
                    </a:ext>
                  </a:extLst>
                </a:gridCol>
                <a:gridCol w="1625600">
                  <a:extLst>
                    <a:ext uri="{9D8B030D-6E8A-4147-A177-3AD203B41FA5}">
                      <a16:colId xmlns:a16="http://schemas.microsoft.com/office/drawing/2014/main" val="529695794"/>
                    </a:ext>
                  </a:extLst>
                </a:gridCol>
              </a:tblGrid>
              <a:tr h="370840">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状态参数</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控制变量</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状态权重</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采样周期</a:t>
                      </a:r>
                    </a:p>
                  </a:txBody>
                  <a:tcPr/>
                </a:tc>
                <a:extLst>
                  <a:ext uri="{0D108BD9-81ED-4DB2-BD59-A6C34878D82A}">
                    <a16:rowId xmlns:a16="http://schemas.microsoft.com/office/drawing/2014/main" val="2460907205"/>
                  </a:ext>
                </a:extLst>
              </a:tr>
              <a:tr h="370840">
                <a:tc>
                  <a:txBody>
                    <a:bodyPr/>
                    <a:lstStyle/>
                    <a:p>
                      <a:pPr marL="0" algn="ctr" defTabSz="914400" rtl="0" eaLnBrk="1" latinLnBrk="0" hangingPunct="1"/>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{x , y,  </a:t>
                      </a:r>
                      <a:r>
                        <a:rPr lang="en-US" altLang="zh-CN" sz="1400" b="0" kern="1200" dirty="0" err="1">
                          <a:solidFill>
                            <a:schemeClr val="tx1"/>
                          </a:solidFill>
                          <a:latin typeface="Arial" panose="020B0604020202020204" pitchFamily="34" charset="0"/>
                          <a:ea typeface="微软雅黑" panose="020B0503020204020204" pitchFamily="34" charset="-122"/>
                          <a:cs typeface="Arial" panose="020B0604020202020204" pitchFamily="34" charset="0"/>
                        </a:rPr>
                        <a:t>v</a:t>
                      </a:r>
                      <a:r>
                        <a:rPr lang="en-US" altLang="zh-CN" sz="1400" b="0" kern="1200" baseline="-25000" dirty="0" err="1">
                          <a:solidFill>
                            <a:schemeClr val="tx1"/>
                          </a:solidFill>
                          <a:latin typeface="Arial" panose="020B0604020202020204" pitchFamily="34" charset="0"/>
                          <a:ea typeface="微软雅黑" panose="020B0503020204020204" pitchFamily="34" charset="-122"/>
                          <a:cs typeface="Arial" panose="020B0604020202020204" pitchFamily="34" charset="0"/>
                        </a:rPr>
                        <a:t>x</a:t>
                      </a:r>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1400" b="0" kern="1200" dirty="0" err="1">
                          <a:solidFill>
                            <a:schemeClr val="tx1"/>
                          </a:solidFill>
                          <a:latin typeface="Arial" panose="020B0604020202020204" pitchFamily="34" charset="0"/>
                          <a:ea typeface="微软雅黑" panose="020B0503020204020204" pitchFamily="34" charset="-122"/>
                          <a:cs typeface="Arial" panose="020B0604020202020204" pitchFamily="34" charset="0"/>
                        </a:rPr>
                        <a:t>v</a:t>
                      </a:r>
                      <a:r>
                        <a:rPr lang="en-US" altLang="zh-CN" sz="1400" b="0" kern="1200" baseline="-25000" dirty="0" err="1">
                          <a:solidFill>
                            <a:schemeClr val="tx1"/>
                          </a:solidFill>
                          <a:latin typeface="Arial" panose="020B0604020202020204" pitchFamily="34" charset="0"/>
                          <a:ea typeface="微软雅黑" panose="020B0503020204020204" pitchFamily="34" charset="-122"/>
                          <a:cs typeface="Arial" panose="020B0604020202020204" pitchFamily="34" charset="0"/>
                        </a:rPr>
                        <a:t>y</a:t>
                      </a:r>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zh-CN" altLang="en-US"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{a</a:t>
                      </a:r>
                      <a:r>
                        <a:rPr lang="en-US" altLang="zh-CN" sz="1400" b="0" kern="1200" baseline="-25000" dirty="0">
                          <a:solidFill>
                            <a:schemeClr val="tx1"/>
                          </a:solidFill>
                          <a:latin typeface="微软雅黑" panose="020B0503020204020204" pitchFamily="34" charset="-122"/>
                          <a:ea typeface="微软雅黑" panose="020B0503020204020204" pitchFamily="34" charset="-122"/>
                          <a:cs typeface="+mn-cs"/>
                        </a:rPr>
                        <a:t>x</a:t>
                      </a:r>
                      <a:r>
                        <a:rPr lang="en-US" altLang="zh-CN" sz="1400" b="0" kern="1200" dirty="0">
                          <a:solidFill>
                            <a:schemeClr val="tx1"/>
                          </a:solidFill>
                          <a:latin typeface="微软雅黑" panose="020B0503020204020204" pitchFamily="34" charset="-122"/>
                          <a:ea typeface="微软雅黑" panose="020B0503020204020204" pitchFamily="34" charset="-122"/>
                          <a:cs typeface="+mn-cs"/>
                        </a:rPr>
                        <a:t>, a</a:t>
                      </a:r>
                      <a:r>
                        <a:rPr lang="en-US" altLang="zh-CN" sz="1400" b="0" kern="1200" baseline="-25000" dirty="0">
                          <a:solidFill>
                            <a:schemeClr val="tx1"/>
                          </a:solidFill>
                          <a:latin typeface="微软雅黑" panose="020B0503020204020204" pitchFamily="34" charset="-122"/>
                          <a:ea typeface="微软雅黑" panose="020B0503020204020204" pitchFamily="34" charset="-122"/>
                          <a:cs typeface="+mn-cs"/>
                        </a:rPr>
                        <a:t>y</a:t>
                      </a:r>
                      <a:r>
                        <a:rPr lang="en-US" altLang="zh-CN" sz="14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{100,100,1,1}</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50ms</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616941713"/>
                  </a:ext>
                </a:extLst>
              </a:tr>
            </a:tbl>
          </a:graphicData>
        </a:graphic>
      </p:graphicFrame>
      <p:graphicFrame>
        <p:nvGraphicFramePr>
          <p:cNvPr id="21" name="表格 20">
            <a:extLst>
              <a:ext uri="{FF2B5EF4-FFF2-40B4-BE49-F238E27FC236}">
                <a16:creationId xmlns:a16="http://schemas.microsoft.com/office/drawing/2014/main" id="{BE252A26-0E50-42C2-A436-D4F28DE11729}"/>
              </a:ext>
            </a:extLst>
          </p:cNvPr>
          <p:cNvGraphicFramePr>
            <a:graphicFrameLocks noGrp="1"/>
          </p:cNvGraphicFramePr>
          <p:nvPr>
            <p:extLst>
              <p:ext uri="{D42A27DB-BD31-4B8C-83A1-F6EECF244321}">
                <p14:modId xmlns:p14="http://schemas.microsoft.com/office/powerpoint/2010/main" val="1888175167"/>
              </p:ext>
            </p:extLst>
          </p:nvPr>
        </p:nvGraphicFramePr>
        <p:xfrm>
          <a:off x="289716" y="5111578"/>
          <a:ext cx="6502400" cy="73352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67123218"/>
                    </a:ext>
                  </a:extLst>
                </a:gridCol>
                <a:gridCol w="1625600">
                  <a:extLst>
                    <a:ext uri="{9D8B030D-6E8A-4147-A177-3AD203B41FA5}">
                      <a16:colId xmlns:a16="http://schemas.microsoft.com/office/drawing/2014/main" val="2534696987"/>
                    </a:ext>
                  </a:extLst>
                </a:gridCol>
                <a:gridCol w="1625600">
                  <a:extLst>
                    <a:ext uri="{9D8B030D-6E8A-4147-A177-3AD203B41FA5}">
                      <a16:colId xmlns:a16="http://schemas.microsoft.com/office/drawing/2014/main" val="3698424214"/>
                    </a:ext>
                  </a:extLst>
                </a:gridCol>
                <a:gridCol w="1625600">
                  <a:extLst>
                    <a:ext uri="{9D8B030D-6E8A-4147-A177-3AD203B41FA5}">
                      <a16:colId xmlns:a16="http://schemas.microsoft.com/office/drawing/2014/main" val="529695794"/>
                    </a:ext>
                  </a:extLst>
                </a:gridCol>
              </a:tblGrid>
              <a:tr h="362689">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虚拟帧时隙数目</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发射功率</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接受门限</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噪声功率</a:t>
                      </a:r>
                    </a:p>
                  </a:txBody>
                  <a:tcPr/>
                </a:tc>
                <a:extLst>
                  <a:ext uri="{0D108BD9-81ED-4DB2-BD59-A6C34878D82A}">
                    <a16:rowId xmlns:a16="http://schemas.microsoft.com/office/drawing/2014/main" val="2460907205"/>
                  </a:ext>
                </a:extLst>
              </a:tr>
              <a:tr h="370840">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5</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20dBm</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8db</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-99dBm</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616941713"/>
                  </a:ext>
                </a:extLst>
              </a:tr>
            </a:tbl>
          </a:graphicData>
        </a:graphic>
      </p:graphicFrame>
      <p:sp>
        <p:nvSpPr>
          <p:cNvPr id="16" name="文本框 15">
            <a:extLst>
              <a:ext uri="{FF2B5EF4-FFF2-40B4-BE49-F238E27FC236}">
                <a16:creationId xmlns:a16="http://schemas.microsoft.com/office/drawing/2014/main" id="{2170B638-9F7F-4F27-96E2-91C38FF03F84}"/>
              </a:ext>
            </a:extLst>
          </p:cNvPr>
          <p:cNvSpPr txBox="1"/>
          <p:nvPr/>
        </p:nvSpPr>
        <p:spPr>
          <a:xfrm>
            <a:off x="2267266" y="1675114"/>
            <a:ext cx="175760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道路与车辆参数</a:t>
            </a:r>
          </a:p>
        </p:txBody>
      </p:sp>
      <p:sp>
        <p:nvSpPr>
          <p:cNvPr id="23" name="文本框 22">
            <a:extLst>
              <a:ext uri="{FF2B5EF4-FFF2-40B4-BE49-F238E27FC236}">
                <a16:creationId xmlns:a16="http://schemas.microsoft.com/office/drawing/2014/main" id="{E74E380E-211F-484C-B180-5C8B11055A98}"/>
              </a:ext>
            </a:extLst>
          </p:cNvPr>
          <p:cNvSpPr txBox="1"/>
          <p:nvPr/>
        </p:nvSpPr>
        <p:spPr>
          <a:xfrm>
            <a:off x="2276597" y="3247288"/>
            <a:ext cx="100182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控制参数</a:t>
            </a:r>
          </a:p>
        </p:txBody>
      </p:sp>
      <p:sp>
        <p:nvSpPr>
          <p:cNvPr id="24" name="文本框 23">
            <a:extLst>
              <a:ext uri="{FF2B5EF4-FFF2-40B4-BE49-F238E27FC236}">
                <a16:creationId xmlns:a16="http://schemas.microsoft.com/office/drawing/2014/main" id="{41F71C93-641C-4A7A-A206-46C99F4A86B5}"/>
              </a:ext>
            </a:extLst>
          </p:cNvPr>
          <p:cNvSpPr txBox="1"/>
          <p:nvPr/>
        </p:nvSpPr>
        <p:spPr>
          <a:xfrm>
            <a:off x="2276597" y="4718592"/>
            <a:ext cx="101565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通信参数</a:t>
            </a:r>
          </a:p>
        </p:txBody>
      </p:sp>
      <p:pic>
        <p:nvPicPr>
          <p:cNvPr id="25" name="图片 24">
            <a:extLst>
              <a:ext uri="{FF2B5EF4-FFF2-40B4-BE49-F238E27FC236}">
                <a16:creationId xmlns:a16="http://schemas.microsoft.com/office/drawing/2014/main" id="{8CD718EC-5B47-49BE-BC9C-E1B6E3DE68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1183" y="2350155"/>
            <a:ext cx="4413652" cy="3854704"/>
          </a:xfrm>
          <a:prstGeom prst="rect">
            <a:avLst/>
          </a:prstGeom>
        </p:spPr>
      </p:pic>
      <p:pic>
        <p:nvPicPr>
          <p:cNvPr id="26" name="图片 25">
            <a:extLst>
              <a:ext uri="{FF2B5EF4-FFF2-40B4-BE49-F238E27FC236}">
                <a16:creationId xmlns:a16="http://schemas.microsoft.com/office/drawing/2014/main" id="{266A699F-5B9F-4540-B57D-A84387EEEC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99606" y="1843230"/>
            <a:ext cx="687062" cy="687062"/>
          </a:xfrm>
          <a:prstGeom prst="rect">
            <a:avLst/>
          </a:prstGeom>
        </p:spPr>
      </p:pic>
    </p:spTree>
    <p:custDataLst>
      <p:tags r:id="rId1"/>
    </p:custDataLst>
    <p:extLst>
      <p:ext uri="{BB962C8B-B14F-4D97-AF65-F5344CB8AC3E}">
        <p14:creationId xmlns:p14="http://schemas.microsoft.com/office/powerpoint/2010/main" val="1191887959"/>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2303648D-5E80-4394-ABA0-6FEB647B4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7225" y="871107"/>
            <a:ext cx="4517975" cy="2541361"/>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0" name="组合 29">
            <a:extLst>
              <a:ext uri="{FF2B5EF4-FFF2-40B4-BE49-F238E27FC236}">
                <a16:creationId xmlns:a16="http://schemas.microsoft.com/office/drawing/2014/main" id="{D7AA26FE-6C50-42FA-9637-B0CEE3771A6D}"/>
              </a:ext>
            </a:extLst>
          </p:cNvPr>
          <p:cNvGrpSpPr/>
          <p:nvPr/>
        </p:nvGrpSpPr>
        <p:grpSpPr>
          <a:xfrm>
            <a:off x="0" y="-14287"/>
            <a:ext cx="4429125" cy="574675"/>
            <a:chOff x="0" y="-14814"/>
            <a:chExt cx="4429053" cy="574396"/>
          </a:xfrm>
        </p:grpSpPr>
        <p:sp>
          <p:nvSpPr>
            <p:cNvPr id="61" name="矩形 60">
              <a:extLst>
                <a:ext uri="{FF2B5EF4-FFF2-40B4-BE49-F238E27FC236}">
                  <a16:creationId xmlns:a16="http://schemas.microsoft.com/office/drawing/2014/main" id="{7495EA70-14C2-4F88-AF7A-4165D32BBE6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62" name="文本框 31">
              <a:extLst>
                <a:ext uri="{FF2B5EF4-FFF2-40B4-BE49-F238E27FC236}">
                  <a16:creationId xmlns:a16="http://schemas.microsoft.com/office/drawing/2014/main" id="{0788B460-5979-4F38-9450-ABD58E581617}"/>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63" name="文本框 61">
            <a:extLst>
              <a:ext uri="{FF2B5EF4-FFF2-40B4-BE49-F238E27FC236}">
                <a16:creationId xmlns:a16="http://schemas.microsoft.com/office/drawing/2014/main" id="{369B22A1-7B52-46BF-BDAA-7F09E7A7E7CA}"/>
              </a:ext>
            </a:extLst>
          </p:cNvPr>
          <p:cNvSpPr txBox="1"/>
          <p:nvPr/>
        </p:nvSpPr>
        <p:spPr>
          <a:xfrm>
            <a:off x="873303" y="774386"/>
            <a:ext cx="1767260"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单车仿真结果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54805652-5ED6-43AC-96D2-17BC52DF38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28749" y="800083"/>
            <a:ext cx="4623491" cy="2600714"/>
          </a:xfrm>
          <a:prstGeom prst="rect">
            <a:avLst/>
          </a:prstGeom>
        </p:spPr>
      </p:pic>
      <p:pic>
        <p:nvPicPr>
          <p:cNvPr id="19" name="图片 18">
            <a:extLst>
              <a:ext uri="{FF2B5EF4-FFF2-40B4-BE49-F238E27FC236}">
                <a16:creationId xmlns:a16="http://schemas.microsoft.com/office/drawing/2014/main" id="{CEDF56CF-D31B-474D-BB8F-A1511E187C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712" y="3482266"/>
            <a:ext cx="4517975" cy="2541360"/>
          </a:xfrm>
          <a:prstGeom prst="rect">
            <a:avLst/>
          </a:prstGeom>
        </p:spPr>
      </p:pic>
      <p:pic>
        <p:nvPicPr>
          <p:cNvPr id="21" name="图片 20">
            <a:extLst>
              <a:ext uri="{FF2B5EF4-FFF2-40B4-BE49-F238E27FC236}">
                <a16:creationId xmlns:a16="http://schemas.microsoft.com/office/drawing/2014/main" id="{E5BD2D40-0157-4499-91A1-ECCED6AC7D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5614" y="3465147"/>
            <a:ext cx="4623492" cy="2600714"/>
          </a:xfrm>
          <a:prstGeom prst="rect">
            <a:avLst/>
          </a:prstGeom>
        </p:spPr>
      </p:pic>
      <p:sp>
        <p:nvSpPr>
          <p:cNvPr id="64" name="文本框 61">
            <a:extLst>
              <a:ext uri="{FF2B5EF4-FFF2-40B4-BE49-F238E27FC236}">
                <a16:creationId xmlns:a16="http://schemas.microsoft.com/office/drawing/2014/main" id="{477EF77F-B1A6-42E6-8420-59A5DF489050}"/>
              </a:ext>
            </a:extLst>
          </p:cNvPr>
          <p:cNvSpPr txBox="1"/>
          <p:nvPr/>
        </p:nvSpPr>
        <p:spPr>
          <a:xfrm>
            <a:off x="1878228" y="3245478"/>
            <a:ext cx="2687662"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每帧传输，传输次数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200</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61">
            <a:extLst>
              <a:ext uri="{FF2B5EF4-FFF2-40B4-BE49-F238E27FC236}">
                <a16:creationId xmlns:a16="http://schemas.microsoft.com/office/drawing/2014/main" id="{5470BF3F-8B8E-4227-B1E5-3F3E096C5D3C}"/>
              </a:ext>
            </a:extLst>
          </p:cNvPr>
          <p:cNvSpPr txBox="1"/>
          <p:nvPr/>
        </p:nvSpPr>
        <p:spPr>
          <a:xfrm>
            <a:off x="7195426" y="3263695"/>
            <a:ext cx="3022772"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信息价值调度，传输次数 ：</a:t>
            </a:r>
            <a:r>
              <a:rPr kumimoji="0" lang="en-US" altLang="zh-CN" sz="160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Arial" panose="020B0604020202020204" pitchFamily="34" charset="0"/>
              </a:rPr>
              <a:t>72</a:t>
            </a:r>
            <a:endParaRPr kumimoji="0" lang="zh-CN" altLang="en-US" sz="160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9" name="文本框 61">
            <a:extLst>
              <a:ext uri="{FF2B5EF4-FFF2-40B4-BE49-F238E27FC236}">
                <a16:creationId xmlns:a16="http://schemas.microsoft.com/office/drawing/2014/main" id="{A70CDB91-3134-4126-B49C-BDA19890642D}"/>
              </a:ext>
            </a:extLst>
          </p:cNvPr>
          <p:cNvSpPr txBox="1"/>
          <p:nvPr/>
        </p:nvSpPr>
        <p:spPr>
          <a:xfrm>
            <a:off x="2103401" y="5960259"/>
            <a:ext cx="2574299"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随机通信，传输次数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80</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文本框 61">
            <a:extLst>
              <a:ext uri="{FF2B5EF4-FFF2-40B4-BE49-F238E27FC236}">
                <a16:creationId xmlns:a16="http://schemas.microsoft.com/office/drawing/2014/main" id="{8B99EB38-8812-4229-802B-A33354E26AB1}"/>
              </a:ext>
            </a:extLst>
          </p:cNvPr>
          <p:cNvSpPr txBox="1"/>
          <p:nvPr/>
        </p:nvSpPr>
        <p:spPr>
          <a:xfrm>
            <a:off x="6936230" y="5960934"/>
            <a:ext cx="3400944"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采样周期延长</a:t>
            </a: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倍，传输次数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68</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61">
            <a:extLst>
              <a:ext uri="{FF2B5EF4-FFF2-40B4-BE49-F238E27FC236}">
                <a16:creationId xmlns:a16="http://schemas.microsoft.com/office/drawing/2014/main" id="{1F168004-AA36-48E8-ACDC-F62C2DE08DEE}"/>
              </a:ext>
            </a:extLst>
          </p:cNvPr>
          <p:cNvSpPr txBox="1"/>
          <p:nvPr/>
        </p:nvSpPr>
        <p:spPr>
          <a:xfrm>
            <a:off x="873303" y="6396745"/>
            <a:ext cx="11192761"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使用基于信息价值的调度方式仅用原本</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0.35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倍左右</a:t>
            </a:r>
            <a:r>
              <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的通信次数，即可实现与原来相近的效果，大大节省了通信资源</a:t>
            </a:r>
            <a:endParaRPr kumimoji="0" lang="zh-CN" altLang="en-US" sz="160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50995832"/>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4737</TotalTime>
  <Words>2643</Words>
  <Application>Microsoft Office PowerPoint</Application>
  <PresentationFormat>宽屏</PresentationFormat>
  <Paragraphs>222</Paragraphs>
  <Slides>21</Slides>
  <Notes>12</Notes>
  <HiddenSlides>0</HiddenSlides>
  <MMClips>0</MMClips>
  <ScaleCrop>false</ScaleCrop>
  <HeadingPairs>
    <vt:vector size="6" baseType="variant">
      <vt:variant>
        <vt:lpstr>已用的字体</vt:lpstr>
      </vt:variant>
      <vt:variant>
        <vt:i4>14</vt:i4>
      </vt:variant>
      <vt:variant>
        <vt:lpstr>主题</vt:lpstr>
      </vt:variant>
      <vt:variant>
        <vt:i4>4</vt:i4>
      </vt:variant>
      <vt:variant>
        <vt:lpstr>幻灯片标题</vt:lpstr>
      </vt:variant>
      <vt:variant>
        <vt:i4>21</vt:i4>
      </vt:variant>
    </vt:vector>
  </HeadingPairs>
  <TitlesOfParts>
    <vt:vector size="39" baseType="lpstr">
      <vt:lpstr>等线</vt:lpstr>
      <vt:lpstr>等线 Light</vt:lpstr>
      <vt:lpstr>仿宋</vt:lpstr>
      <vt:lpstr>黑体</vt:lpstr>
      <vt:lpstr>华文中宋</vt:lpstr>
      <vt:lpstr>宋体</vt:lpstr>
      <vt:lpstr>微软雅黑</vt:lpstr>
      <vt:lpstr>Arial</vt:lpstr>
      <vt:lpstr>Arial Narrow</vt:lpstr>
      <vt:lpstr>Calibri</vt:lpstr>
      <vt:lpstr>Cambria Math</vt:lpstr>
      <vt:lpstr>Century Gothic</vt:lpstr>
      <vt:lpstr>Times New Roman</vt:lpstr>
      <vt:lpstr>Wingdings</vt:lpstr>
      <vt:lpstr>默认设计模板</vt:lpstr>
      <vt:lpstr>Office 主题​​</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admin</cp:lastModifiedBy>
  <cp:revision>517</cp:revision>
  <dcterms:created xsi:type="dcterms:W3CDTF">2019-06-19T02:08:00Z</dcterms:created>
  <dcterms:modified xsi:type="dcterms:W3CDTF">2021-11-14T08:43:51Z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